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93" r:id="rId1"/>
  </p:sldMasterIdLst>
  <p:notesMasterIdLst>
    <p:notesMasterId r:id="rId27"/>
  </p:notesMasterIdLst>
  <p:sldIdLst>
    <p:sldId id="575" r:id="rId2"/>
    <p:sldId id="545" r:id="rId3"/>
    <p:sldId id="564" r:id="rId4"/>
    <p:sldId id="567" r:id="rId5"/>
    <p:sldId id="546" r:id="rId6"/>
    <p:sldId id="549" r:id="rId7"/>
    <p:sldId id="568" r:id="rId8"/>
    <p:sldId id="551" r:id="rId9"/>
    <p:sldId id="552" r:id="rId10"/>
    <p:sldId id="553" r:id="rId11"/>
    <p:sldId id="554" r:id="rId12"/>
    <p:sldId id="569" r:id="rId13"/>
    <p:sldId id="556" r:id="rId14"/>
    <p:sldId id="557" r:id="rId15"/>
    <p:sldId id="558" r:id="rId16"/>
    <p:sldId id="559" r:id="rId17"/>
    <p:sldId id="560" r:id="rId18"/>
    <p:sldId id="561" r:id="rId19"/>
    <p:sldId id="562" r:id="rId20"/>
    <p:sldId id="563" r:id="rId21"/>
    <p:sldId id="570" r:id="rId22"/>
    <p:sldId id="571" r:id="rId23"/>
    <p:sldId id="572" r:id="rId24"/>
    <p:sldId id="573" r:id="rId25"/>
    <p:sldId id="574" r:id="rId26"/>
  </p:sldIdLst>
  <p:sldSz cx="9906000" cy="6858000" type="A4"/>
  <p:notesSz cx="7099300" cy="10234613"/>
  <p:embeddedFontLst>
    <p:embeddedFont>
      <p:font typeface="Wingdings 3" panose="05040102010807070707" pitchFamily="18" charset="2"/>
      <p:regular r:id="rId28"/>
    </p:embeddedFont>
    <p:embeddedFont>
      <p:font typeface="ＭＳ Ｐゴシック" panose="020B0600070205080204" pitchFamily="34" charset="-128"/>
      <p:regular r:id="rId29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orient="horz" pos="1888" userDrawn="1">
          <p15:clr>
            <a:srgbClr val="A4A3A4"/>
          </p15:clr>
        </p15:guide>
        <p15:guide id="5" pos="3908" userDrawn="1">
          <p15:clr>
            <a:srgbClr val="A4A3A4"/>
          </p15:clr>
        </p15:guide>
        <p15:guide id="6" orient="horz" pos="1388">
          <p15:clr>
            <a:srgbClr val="A4A3A4"/>
          </p15:clr>
        </p15:guide>
        <p15:guide id="7" pos="3120">
          <p15:clr>
            <a:srgbClr val="A4A3A4"/>
          </p15:clr>
        </p15:guide>
        <p15:guide id="8" pos="3175">
          <p15:clr>
            <a:srgbClr val="A4A3A4"/>
          </p15:clr>
        </p15:guide>
        <p15:guide id="9" pos="501">
          <p15:clr>
            <a:srgbClr val="A4A3A4"/>
          </p15:clr>
        </p15:guide>
        <p15:guide id="10" pos="5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C6C"/>
    <a:srgbClr val="6C97AE"/>
    <a:srgbClr val="8B5261"/>
    <a:srgbClr val="B7AD47"/>
    <a:srgbClr val="EB8667"/>
    <a:srgbClr val="BDBEBE"/>
    <a:srgbClr val="97BE0D"/>
    <a:srgbClr val="0FBE0D"/>
    <a:srgbClr val="009AB1"/>
    <a:srgbClr val="004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18" autoAdjust="0"/>
    <p:restoredTop sz="95377" autoAdjust="0"/>
  </p:normalViewPr>
  <p:slideViewPr>
    <p:cSldViewPr snapToGrid="0">
      <p:cViewPr varScale="1">
        <p:scale>
          <a:sx n="126" d="100"/>
          <a:sy n="126" d="100"/>
        </p:scale>
        <p:origin x="1086" y="132"/>
      </p:cViewPr>
      <p:guideLst>
        <p:guide pos="3840"/>
        <p:guide orient="horz" pos="3906"/>
        <p:guide orient="horz" pos="1888"/>
        <p:guide pos="3908"/>
        <p:guide orient="horz" pos="1388"/>
        <p:guide pos="3120"/>
        <p:guide pos="3175"/>
        <p:guide pos="501"/>
        <p:guide pos="5991"/>
      </p:guideLst>
    </p:cSldViewPr>
  </p:slideViewPr>
  <p:outlineViewPr>
    <p:cViewPr>
      <p:scale>
        <a:sx n="75" d="100"/>
        <a:sy n="75" d="100"/>
      </p:scale>
      <p:origin x="0" y="-59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4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4" Type="http://schemas.openxmlformats.org/officeDocument/2006/relationships/image" Target="../media/image44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image" Target="../media/image45.emf"/><Relationship Id="rId4" Type="http://schemas.openxmlformats.org/officeDocument/2006/relationships/image" Target="../media/image4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BCB4AA5-8720-446D-8166-15C986B53A3E}" type="datetimeFigureOut">
              <a:rPr lang="en-GB" smtClean="0"/>
              <a:pPr/>
              <a:t>17/08/2016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070C0406-3497-479F-B28E-9B42F29634E8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48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73" y="3068639"/>
            <a:ext cx="8702576" cy="2881312"/>
          </a:xfrm>
        </p:spPr>
        <p:txBody>
          <a:bodyPr anchor="t"/>
          <a:lstStyle>
            <a:lvl1pPr algn="l">
              <a:lnSpc>
                <a:spcPct val="100000"/>
              </a:lnSpc>
              <a:defRPr sz="28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6289" y="2457451"/>
            <a:ext cx="8705156" cy="611187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2400" b="0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75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one cover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8"/>
          </p:nvPr>
        </p:nvSpPr>
        <p:spPr>
          <a:xfrm>
            <a:off x="3078974" y="2169872"/>
            <a:ext cx="6406279" cy="3772547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69871"/>
            <a:ext cx="1989000" cy="376976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2879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pa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241550"/>
            <a:ext cx="9906000" cy="1358900"/>
          </a:xfrm>
          <a:noFill/>
        </p:spPr>
        <p:txBody>
          <a:bodyPr lIns="972000" anchor="t"/>
          <a:lstStyle>
            <a:lvl1pPr>
              <a:lnSpc>
                <a:spcPct val="10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781645" y="1434668"/>
            <a:ext cx="292500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784" y="0"/>
            <a:ext cx="409500" cy="1129906"/>
          </a:xfrm>
          <a:prstGeom prst="rect">
            <a:avLst/>
          </a:prstGeom>
        </p:spPr>
      </p:pic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72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6991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9859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85515" y="1497649"/>
            <a:ext cx="8695857" cy="4972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86547" y="2168525"/>
            <a:ext cx="8698706" cy="4032250"/>
          </a:xfrm>
        </p:spPr>
        <p:txBody>
          <a:bodyPr/>
          <a:lstStyle>
            <a:lvl1pPr marL="360000" indent="-360000">
              <a:spcAft>
                <a:spcPts val="400"/>
              </a:spcAft>
              <a:buFont typeface="+mj-lt"/>
              <a:buAutoNum type="arabicPeriod"/>
              <a:tabLst>
                <a:tab pos="360363" algn="l"/>
              </a:tabLst>
              <a:defRPr/>
            </a:lvl1pPr>
            <a:lvl2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2pPr>
            <a:lvl3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3pPr>
            <a:lvl4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4pPr>
            <a:lvl5pPr>
              <a:spcBef>
                <a:spcPts val="400"/>
              </a:spcBef>
              <a:spcAft>
                <a:spcPts val="400"/>
              </a:spcAft>
              <a:tabLst>
                <a:tab pos="360363" algn="l"/>
              </a:tabLst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943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786289" y="2168525"/>
            <a:ext cx="8697417" cy="4032250"/>
          </a:xfrm>
        </p:spPr>
        <p:txBody>
          <a:bodyPr/>
          <a:lstStyle>
            <a:lvl1pPr marL="360000" indent="-360000">
              <a:buFont typeface="+mj-lt"/>
              <a:buAutoNum type="arabicPeriod"/>
              <a:defRPr b="1"/>
            </a:lvl1pPr>
            <a:lvl2pPr marL="541338" indent="-180000">
              <a:buFont typeface="Wingdings 3" panose="05040102010807070707" pitchFamily="18" charset="2"/>
              <a:buChar char=""/>
              <a:defRPr/>
            </a:lvl2pPr>
            <a:lvl3pPr marL="720000" indent="-180000">
              <a:defRPr/>
            </a:lvl3pPr>
            <a:lvl4pPr marL="898525" indent="-180000">
              <a:defRPr/>
            </a:lvl4pPr>
            <a:lvl5pPr marL="1080000" indent="-180000"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6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2168526"/>
            <a:ext cx="8697417" cy="4032250"/>
          </a:xfrm>
        </p:spPr>
        <p:txBody>
          <a:bodyPr rIns="0"/>
          <a:lstStyle>
            <a:lvl1pPr>
              <a:defRPr b="1" cap="all" baseline="0">
                <a:latin typeface="+mj-lt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8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87063" y="1501648"/>
            <a:ext cx="8697417" cy="4688967"/>
          </a:xfrm>
        </p:spPr>
        <p:txBody>
          <a:bodyPr rIns="0"/>
          <a:lstStyle>
            <a:lvl5pP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168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8" y="2170418"/>
            <a:ext cx="8697417" cy="377953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806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Inhaltsplatzhalter 6"/>
          <p:cNvSpPr>
            <a:spLocks noGrp="1"/>
          </p:cNvSpPr>
          <p:nvPr>
            <p:ph sz="quarter" idx="20"/>
          </p:nvPr>
        </p:nvSpPr>
        <p:spPr>
          <a:xfrm>
            <a:off x="786289" y="2170574"/>
            <a:ext cx="4241250" cy="3779376"/>
          </a:xfrm>
        </p:spPr>
        <p:txBody>
          <a:bodyPr rIns="0"/>
          <a:lstStyle>
            <a:lvl5pPr>
              <a:defRPr/>
            </a:lvl5pPr>
            <a:lvl6pPr marL="536575" indent="0">
              <a:buNone/>
              <a:defRPr/>
            </a:lvl6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21"/>
          </p:nvPr>
        </p:nvSpPr>
        <p:spPr>
          <a:xfrm>
            <a:off x="5237812" y="2170574"/>
            <a:ext cx="4241250" cy="3779376"/>
          </a:xfrm>
        </p:spPr>
        <p:txBody>
          <a:bodyPr rIns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510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5"/>
          </p:nvPr>
        </p:nvSpPr>
        <p:spPr>
          <a:xfrm>
            <a:off x="5216301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669"/>
            <a:ext cx="4270500" cy="3772547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766517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9"/>
          </p:nvPr>
        </p:nvSpPr>
        <p:spPr>
          <a:xfrm>
            <a:off x="8196013" y="5967802"/>
            <a:ext cx="1290788" cy="180000"/>
          </a:xfrm>
        </p:spPr>
        <p:txBody>
          <a:bodyPr rIns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7"/>
          </p:nvPr>
        </p:nvSpPr>
        <p:spPr>
          <a:xfrm>
            <a:off x="5237812" y="5967802"/>
            <a:ext cx="4241250" cy="180000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1006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781645" y="5976001"/>
            <a:ext cx="8705156" cy="224775"/>
          </a:xfr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cap="none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786289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02346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8"/>
          </p:nvPr>
        </p:nvSpPr>
        <p:spPr>
          <a:xfrm>
            <a:off x="5260630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9"/>
          </p:nvPr>
        </p:nvSpPr>
        <p:spPr>
          <a:xfrm>
            <a:off x="7497801" y="2170430"/>
            <a:ext cx="1989000" cy="377254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GB" dirty="0"/>
          </a:p>
        </p:txBody>
      </p:sp>
      <p:sp>
        <p:nvSpPr>
          <p:cNvPr id="11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794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7063" y="1497649"/>
            <a:ext cx="8695857" cy="497205"/>
          </a:xfrm>
          <a:prstGeom prst="rect">
            <a:avLst/>
          </a:prstGeom>
        </p:spPr>
        <p:txBody>
          <a:bodyPr vert="horz" lIns="0" tIns="0" rIns="14400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7063" y="2169106"/>
            <a:ext cx="8697417" cy="37808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r>
              <a:rPr lang="de-DE" dirty="0" smtClean="0"/>
              <a:t>Sechste Ebene</a:t>
            </a:r>
          </a:p>
          <a:p>
            <a:pPr lvl="5"/>
            <a:r>
              <a:rPr lang="de-DE" dirty="0" smtClean="0"/>
              <a:t>Siebte Ebene</a:t>
            </a:r>
          </a:p>
          <a:p>
            <a:pPr lvl="6"/>
            <a:r>
              <a:rPr lang="de-DE" dirty="0" smtClean="0"/>
              <a:t>Achte Ebene</a:t>
            </a:r>
          </a:p>
          <a:p>
            <a:pPr lvl="7"/>
            <a:r>
              <a:rPr lang="de-DE" dirty="0" smtClean="0"/>
              <a:t>Neunte Ebene</a:t>
            </a:r>
          </a:p>
          <a:p>
            <a:pPr lvl="8"/>
            <a:r>
              <a:rPr lang="de-DE" sz="1200" dirty="0" smtClean="0"/>
              <a:t>Zehnte Ebene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79062" y="6549516"/>
            <a:ext cx="360074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03C7EDE-C1C1-4A17-8A67-66AA4FFFB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1645" y="6456235"/>
            <a:ext cx="0" cy="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645" y="6456236"/>
            <a:ext cx="557578" cy="52007"/>
          </a:xfrm>
          <a:prstGeom prst="rect">
            <a:avLst/>
          </a:prstGeom>
        </p:spPr>
      </p:pic>
      <p:pic>
        <p:nvPicPr>
          <p:cNvPr id="18" name="Grafik 17" descr="rz_dg-oldenbourg.eps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0895" y="-10048"/>
            <a:ext cx="1285875" cy="657225"/>
          </a:xfrm>
          <a:prstGeom prst="rect">
            <a:avLst/>
          </a:prstGeom>
        </p:spPr>
      </p:pic>
      <p:sp>
        <p:nvSpPr>
          <p:cNvPr id="10" name="Datumsplatzhalter 8"/>
          <p:cNvSpPr>
            <a:spLocks noGrp="1"/>
          </p:cNvSpPr>
          <p:nvPr userDrawn="1">
            <p:ph type="dt" sz="half" idx="2"/>
          </p:nvPr>
        </p:nvSpPr>
        <p:spPr>
          <a:xfrm>
            <a:off x="781645" y="6567803"/>
            <a:ext cx="8595268" cy="186679"/>
          </a:xfrm>
          <a:prstGeom prst="rect">
            <a:avLst/>
          </a:prstGeom>
        </p:spPr>
        <p:txBody>
          <a:bodyPr lIns="0" tIns="0" bIns="0"/>
          <a:lstStyle>
            <a:lvl1pPr>
              <a:defRPr sz="1000" i="1"/>
            </a:lvl1pPr>
          </a:lstStyle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Gruyter </a:t>
            </a:r>
            <a:r>
              <a:rPr lang="de-DE" dirty="0" err="1" smtClean="0"/>
              <a:t>Oldenbourg</a:t>
            </a:r>
            <a:r>
              <a:rPr lang="de-DE" dirty="0" smtClean="0"/>
              <a:t>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4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28" r:id="rId2"/>
    <p:sldLayoutId id="2147483730" r:id="rId3"/>
    <p:sldLayoutId id="2147483695" r:id="rId4"/>
    <p:sldLayoutId id="2147483696" r:id="rId5"/>
    <p:sldLayoutId id="2147483701" r:id="rId6"/>
    <p:sldLayoutId id="2147483698" r:id="rId7"/>
    <p:sldLayoutId id="2147483677" r:id="rId8"/>
    <p:sldLayoutId id="2147483729" r:id="rId9"/>
    <p:sldLayoutId id="2147483703" r:id="rId10"/>
    <p:sldLayoutId id="2147483709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1" kern="1200" cap="all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400"/>
        </a:spcBef>
        <a:spcAft>
          <a:spcPts val="800"/>
        </a:spcAft>
        <a:buFont typeface="Arial" panose="020B0604020202020204" pitchFamily="34" charset="0"/>
        <a:buNone/>
        <a:defRPr sz="1400" b="1" i="0" kern="1200" cap="all" spc="50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i="0" kern="120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"/>
        <a:defRPr sz="1200" b="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70000"/>
        <a:buFont typeface="Wingdings 3" panose="05040102010807070707" pitchFamily="18" charset="2"/>
        <a:buChar char="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7355" userDrawn="1">
          <p15:clr>
            <a:srgbClr val="F26B43"/>
          </p15:clr>
        </p15:guide>
        <p15:guide id="1" orient="horz" pos="981" userDrawn="1">
          <p15:clr>
            <a:srgbClr val="F26B43"/>
          </p15:clr>
        </p15:guide>
        <p15:guide id="2" orient="horz" pos="1253" userDrawn="1">
          <p15:clr>
            <a:srgbClr val="F26B43"/>
          </p15:clr>
        </p15:guide>
        <p15:guide id="3" orient="horz" pos="1366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e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8.emf"/><Relationship Id="rId4" Type="http://schemas.openxmlformats.org/officeDocument/2006/relationships/image" Target="../media/image15.emf"/><Relationship Id="rId9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7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4.emf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6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23.emf"/><Relationship Id="rId4" Type="http://schemas.openxmlformats.org/officeDocument/2006/relationships/image" Target="../media/image20.e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32.emf"/><Relationship Id="rId3" Type="http://schemas.openxmlformats.org/officeDocument/2006/relationships/image" Target="../media/image35.png"/><Relationship Id="rId7" Type="http://schemas.openxmlformats.org/officeDocument/2006/relationships/image" Target="../media/image29.emf"/><Relationship Id="rId12" Type="http://schemas.openxmlformats.org/officeDocument/2006/relationships/oleObject" Target="../embeddings/oleObject22.bin"/><Relationship Id="rId17" Type="http://schemas.openxmlformats.org/officeDocument/2006/relationships/image" Target="../media/image34.emf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24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31.emf"/><Relationship Id="rId5" Type="http://schemas.openxmlformats.org/officeDocument/2006/relationships/image" Target="../media/image28.emf"/><Relationship Id="rId15" Type="http://schemas.openxmlformats.org/officeDocument/2006/relationships/image" Target="../media/image33.e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30.emf"/><Relationship Id="rId14" Type="http://schemas.openxmlformats.org/officeDocument/2006/relationships/oleObject" Target="../embeddings/oleObject2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40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e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39.emf"/><Relationship Id="rId4" Type="http://schemas.openxmlformats.org/officeDocument/2006/relationships/image" Target="../media/image36.emf"/><Relationship Id="rId9" Type="http://schemas.openxmlformats.org/officeDocument/2006/relationships/oleObject" Target="../embeddings/oleObject2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emf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44.emf"/><Relationship Id="rId4" Type="http://schemas.openxmlformats.org/officeDocument/2006/relationships/image" Target="../media/image41.emf"/><Relationship Id="rId9" Type="http://schemas.openxmlformats.org/officeDocument/2006/relationships/oleObject" Target="../embeddings/oleObject33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6.emf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48.emf"/><Relationship Id="rId4" Type="http://schemas.openxmlformats.org/officeDocument/2006/relationships/image" Target="../media/image45.emf"/><Relationship Id="rId9" Type="http://schemas.openxmlformats.org/officeDocument/2006/relationships/oleObject" Target="../embeddings/oleObject37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13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2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1.emf"/><Relationship Id="rId4" Type="http://schemas.openxmlformats.org/officeDocument/2006/relationships/image" Target="../media/image14.png"/><Relationship Id="rId9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14. Kapitel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ea typeface="ＭＳ Ｐゴシック" charset="-128"/>
              </a:rPr>
              <a:t>Konsumentenrente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286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000" y="691534"/>
            <a:ext cx="8695857" cy="427404"/>
          </a:xfrm>
        </p:spPr>
        <p:txBody>
          <a:bodyPr/>
          <a:lstStyle/>
          <a:p>
            <a:r>
              <a:rPr lang="de-DE" dirty="0" smtClean="0"/>
              <a:t>PREISÄNDERUNG UND </a:t>
            </a:r>
            <a:r>
              <a:rPr lang="de-DE" dirty="0" err="1" smtClean="0"/>
              <a:t>rente</a:t>
            </a:r>
            <a:r>
              <a:rPr lang="de-DE" dirty="0" smtClean="0"/>
              <a:t> des </a:t>
            </a:r>
            <a:r>
              <a:rPr lang="de-DE" dirty="0" err="1" smtClean="0"/>
              <a:t>konsumenten</a:t>
            </a:r>
            <a:r>
              <a:rPr lang="de-DE" dirty="0" smtClean="0"/>
              <a:t> (CS)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762125" y="1595438"/>
            <a:ext cx="0" cy="3619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762125" y="5214938"/>
            <a:ext cx="5048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1762125" y="3500438"/>
            <a:ext cx="1785938" cy="0"/>
          </a:xfrm>
          <a:prstGeom prst="line">
            <a:avLst/>
          </a:prstGeom>
          <a:noFill/>
          <a:ln w="25400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1762125" y="4452938"/>
            <a:ext cx="3119438" cy="0"/>
          </a:xfrm>
          <a:prstGeom prst="line">
            <a:avLst/>
          </a:prstGeom>
          <a:noFill/>
          <a:ln w="25400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1765300" y="3492500"/>
            <a:ext cx="3100388" cy="966788"/>
          </a:xfrm>
          <a:custGeom>
            <a:avLst/>
            <a:gdLst>
              <a:gd name="T0" fmla="*/ 0 w 1953"/>
              <a:gd name="T1" fmla="*/ 0 h 609"/>
              <a:gd name="T2" fmla="*/ 0 w 1953"/>
              <a:gd name="T3" fmla="*/ 1532255792 h 609"/>
              <a:gd name="T4" fmla="*/ 2147483647 w 1953"/>
              <a:gd name="T5" fmla="*/ 1532255792 h 609"/>
              <a:gd name="T6" fmla="*/ 2147483647 w 1953"/>
              <a:gd name="T7" fmla="*/ 0 h 609"/>
              <a:gd name="T8" fmla="*/ 0 w 1953"/>
              <a:gd name="T9" fmla="*/ 0 h 6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53"/>
              <a:gd name="T16" fmla="*/ 0 h 609"/>
              <a:gd name="T17" fmla="*/ 1953 w 1953"/>
              <a:gd name="T18" fmla="*/ 609 h 60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53" h="609">
                <a:moveTo>
                  <a:pt x="0" y="0"/>
                </a:moveTo>
                <a:lnTo>
                  <a:pt x="0" y="608"/>
                </a:lnTo>
                <a:lnTo>
                  <a:pt x="1952" y="608"/>
                </a:lnTo>
                <a:lnTo>
                  <a:pt x="1104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849521" y="3803898"/>
            <a:ext cx="197169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ENTGANGENE CS</a:t>
            </a: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1762125" y="2262188"/>
            <a:ext cx="4167188" cy="29527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106964"/>
              </p:ext>
            </p:extLst>
          </p:nvPr>
        </p:nvGraphicFramePr>
        <p:xfrm>
          <a:off x="1315525" y="4143094"/>
          <a:ext cx="338316" cy="376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44" name="Formel" r:id="rId3" imgW="352492" imgH="524028" progId="Equation.3">
                  <p:embed/>
                </p:oleObj>
              </mc:Choice>
              <mc:Fallback>
                <p:oleObj name="Formel" r:id="rId3" imgW="352492" imgH="524028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5525" y="4143094"/>
                        <a:ext cx="338316" cy="3760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1320762"/>
              </p:ext>
            </p:extLst>
          </p:nvPr>
        </p:nvGraphicFramePr>
        <p:xfrm>
          <a:off x="1315525" y="3405187"/>
          <a:ext cx="30690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45" name="Formel" r:id="rId5" imgW="361816" imgH="524028" progId="Equation.3">
                  <p:embed/>
                </p:oleObj>
              </mc:Choice>
              <mc:Fallback>
                <p:oleObj name="Formel" r:id="rId5" imgW="361816" imgH="524028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5525" y="3405187"/>
                        <a:ext cx="306900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798513" y="3492500"/>
            <a:ext cx="228600" cy="952500"/>
          </a:xfrm>
          <a:prstGeom prst="upArrow">
            <a:avLst>
              <a:gd name="adj1" fmla="val 50000"/>
              <a:gd name="adj2" fmla="val 208314"/>
            </a:avLst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315525" y="1520207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p</a:t>
            </a:r>
            <a:r>
              <a:rPr lang="en-US" altLang="de-DE" sz="1600" baseline="-25000" dirty="0"/>
              <a:t>1</a:t>
            </a:r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3483767" y="3450975"/>
            <a:ext cx="42863" cy="1865229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>
            <a:off x="1762125" y="3500438"/>
            <a:ext cx="1785938" cy="0"/>
          </a:xfrm>
          <a:prstGeom prst="line">
            <a:avLst/>
          </a:prstGeom>
          <a:noFill/>
          <a:ln w="25400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4851400" y="4457700"/>
            <a:ext cx="0" cy="77470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21" name="Objek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3819017"/>
              </p:ext>
            </p:extLst>
          </p:nvPr>
        </p:nvGraphicFramePr>
        <p:xfrm>
          <a:off x="3321844" y="5316203"/>
          <a:ext cx="226219" cy="324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46" name="Formel" r:id="rId7" imgW="361816" imgH="524028" progId="Equation.3">
                  <p:embed/>
                </p:oleObj>
              </mc:Choice>
              <mc:Fallback>
                <p:oleObj name="Formel" r:id="rId7" imgW="361816" imgH="524028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1844" y="5316203"/>
                        <a:ext cx="226219" cy="3247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k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5288750"/>
              </p:ext>
            </p:extLst>
          </p:nvPr>
        </p:nvGraphicFramePr>
        <p:xfrm>
          <a:off x="4713667" y="5272089"/>
          <a:ext cx="320295" cy="317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47" name="Formel" r:id="rId9" imgW="352492" imgH="524028" progId="Equation.3">
                  <p:embed/>
                </p:oleObj>
              </mc:Choice>
              <mc:Fallback>
                <p:oleObj name="Formel" r:id="rId9" imgW="352492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3667" y="5272089"/>
                        <a:ext cx="320295" cy="3173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678049"/>
              </p:ext>
            </p:extLst>
          </p:nvPr>
        </p:nvGraphicFramePr>
        <p:xfrm>
          <a:off x="6697013" y="5232399"/>
          <a:ext cx="255845" cy="357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48" name="Formel" r:id="rId11" imgW="352492" imgH="524028" progId="Equation.3">
                  <p:embed/>
                </p:oleObj>
              </mc:Choice>
              <mc:Fallback>
                <p:oleObj name="Formel" r:id="rId11" imgW="352492" imgH="524028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013" y="5232399"/>
                        <a:ext cx="255845" cy="3570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2863516" y="1938701"/>
            <a:ext cx="430730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/>
              <a:t>p</a:t>
            </a:r>
            <a:r>
              <a:rPr lang="en-US" altLang="de-DE" sz="1600" baseline="-25000" dirty="0"/>
              <a:t>1</a:t>
            </a:r>
            <a:r>
              <a:rPr lang="en-US" altLang="de-DE" sz="1600" dirty="0"/>
              <a:t>(x</a:t>
            </a:r>
            <a:r>
              <a:rPr lang="en-US" altLang="de-DE" sz="1600" baseline="-25000" dirty="0"/>
              <a:t>1</a:t>
            </a:r>
            <a:r>
              <a:rPr lang="en-US" altLang="de-DE" sz="1600" dirty="0"/>
              <a:t>), </a:t>
            </a:r>
            <a:r>
              <a:rPr lang="en-US" altLang="de-DE" sz="1600" dirty="0" smtClean="0"/>
              <a:t>INVERSE NACHFRAGEKURVE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NACH GUT 1</a:t>
            </a:r>
            <a:r>
              <a:rPr lang="en-US" altLang="de-DE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KOMPENSATORISCHE VARIATION UND ÄQUIVALENTE VARIATION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ANGENOMMEN DER PREIS DES GUTES 1,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STEIGt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WODURCH DER KONSUMENT EIN NEUES GÜTERBÜNDEL KONSUMIERT.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Frage: wie stark wird der konsument durch diese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preiserhöhung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benachteiligt?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Zwei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maßzahlen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dafür:</a:t>
            </a:r>
          </a:p>
          <a:p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Kompensatorische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wie hoch muss das zusätzliche einkommen mindestens sein, damit der konsument zu den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neuen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preisen das ursprüngliche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nutzenniveau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erreichen kann?</a:t>
            </a:r>
          </a:p>
          <a:p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Äquivalente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wie hoch muss das zusätzliche einkommen mindestens sein, damit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den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ursprünglichen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preisen das ursprüngliche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nutzenniveau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erreichen kann?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270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7680" y="718673"/>
            <a:ext cx="8695857" cy="35934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KOMPENSATORISCHE </a:t>
            </a:r>
            <a:r>
              <a:rPr lang="de-DE" dirty="0" smtClean="0">
                <a:solidFill>
                  <a:srgbClr val="000000"/>
                </a:solidFill>
              </a:rPr>
              <a:t>VARIATION, CV </a:t>
            </a:r>
            <a:r>
              <a:rPr lang="de-DE" dirty="0" smtClean="0"/>
              <a:t>-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762125" y="1738313"/>
            <a:ext cx="0" cy="3429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762125" y="5167313"/>
            <a:ext cx="5167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762125" y="2238375"/>
            <a:ext cx="4595813" cy="2928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35"/>
          <p:cNvSpPr>
            <a:spLocks noChangeShapeType="1"/>
          </p:cNvSpPr>
          <p:nvPr/>
        </p:nvSpPr>
        <p:spPr bwMode="auto">
          <a:xfrm>
            <a:off x="2320925" y="1295400"/>
            <a:ext cx="1828800" cy="3859213"/>
          </a:xfrm>
          <a:prstGeom prst="line">
            <a:avLst/>
          </a:prstGeom>
          <a:noFill/>
          <a:ln w="25400">
            <a:solidFill>
              <a:srgbClr val="5F5F5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Arc 6"/>
          <p:cNvSpPr>
            <a:spLocks/>
          </p:cNvSpPr>
          <p:nvPr/>
        </p:nvSpPr>
        <p:spPr bwMode="auto">
          <a:xfrm rot="10800000">
            <a:off x="2736850" y="1597025"/>
            <a:ext cx="2976563" cy="25003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Arc 8"/>
          <p:cNvSpPr>
            <a:spLocks/>
          </p:cNvSpPr>
          <p:nvPr/>
        </p:nvSpPr>
        <p:spPr bwMode="auto">
          <a:xfrm rot="10800000">
            <a:off x="2025650" y="2259013"/>
            <a:ext cx="3017838" cy="25844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1765300" y="2247900"/>
            <a:ext cx="1384300" cy="2921000"/>
          </a:xfrm>
          <a:prstGeom prst="line">
            <a:avLst/>
          </a:prstGeom>
          <a:noFill/>
          <a:ln w="25400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Line 27"/>
          <p:cNvSpPr>
            <a:spLocks noChangeShapeType="1"/>
          </p:cNvSpPr>
          <p:nvPr/>
        </p:nvSpPr>
        <p:spPr bwMode="auto">
          <a:xfrm>
            <a:off x="2922588" y="2549525"/>
            <a:ext cx="0" cy="26193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Line 28"/>
          <p:cNvSpPr>
            <a:spLocks noChangeShapeType="1"/>
          </p:cNvSpPr>
          <p:nvPr/>
        </p:nvSpPr>
        <p:spPr bwMode="auto">
          <a:xfrm flipH="1">
            <a:off x="1765300" y="2552700"/>
            <a:ext cx="117633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3908425" y="3587750"/>
            <a:ext cx="0" cy="157321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 flipH="1">
            <a:off x="1757363" y="3573463"/>
            <a:ext cx="21510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2251075" y="3255963"/>
            <a:ext cx="0" cy="19050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H="1">
            <a:off x="1757363" y="3257550"/>
            <a:ext cx="4921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Oval 36"/>
          <p:cNvSpPr>
            <a:spLocks noChangeArrowheads="1"/>
          </p:cNvSpPr>
          <p:nvPr/>
        </p:nvSpPr>
        <p:spPr bwMode="auto">
          <a:xfrm>
            <a:off x="2843213" y="2462213"/>
            <a:ext cx="165100" cy="1651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Oval 15"/>
          <p:cNvSpPr>
            <a:spLocks noChangeArrowheads="1"/>
          </p:cNvSpPr>
          <p:nvPr/>
        </p:nvSpPr>
        <p:spPr bwMode="auto">
          <a:xfrm>
            <a:off x="3822700" y="3492500"/>
            <a:ext cx="165100" cy="1651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171700" y="3162300"/>
            <a:ext cx="165100" cy="165100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4" name="Oval 29"/>
          <p:cNvSpPr>
            <a:spLocks noChangeArrowheads="1"/>
          </p:cNvSpPr>
          <p:nvPr/>
        </p:nvSpPr>
        <p:spPr bwMode="auto">
          <a:xfrm>
            <a:off x="1720850" y="2503488"/>
            <a:ext cx="101600" cy="101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1719263" y="3201988"/>
            <a:ext cx="101600" cy="101600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1720850" y="3503613"/>
            <a:ext cx="101600" cy="101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2201863" y="5119688"/>
            <a:ext cx="101600" cy="101600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8" name="Oval 30"/>
          <p:cNvSpPr>
            <a:spLocks noChangeArrowheads="1"/>
          </p:cNvSpPr>
          <p:nvPr/>
        </p:nvSpPr>
        <p:spPr bwMode="auto">
          <a:xfrm>
            <a:off x="2863850" y="5116513"/>
            <a:ext cx="101600" cy="101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Oval 13"/>
          <p:cNvSpPr>
            <a:spLocks noChangeArrowheads="1"/>
          </p:cNvSpPr>
          <p:nvPr/>
        </p:nvSpPr>
        <p:spPr bwMode="auto">
          <a:xfrm>
            <a:off x="3867150" y="5116513"/>
            <a:ext cx="101600" cy="101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0" name="Line 41"/>
          <p:cNvSpPr>
            <a:spLocks noChangeShapeType="1"/>
          </p:cNvSpPr>
          <p:nvPr/>
        </p:nvSpPr>
        <p:spPr bwMode="auto">
          <a:xfrm flipH="1">
            <a:off x="2794000" y="4040188"/>
            <a:ext cx="793750" cy="376237"/>
          </a:xfrm>
          <a:prstGeom prst="line">
            <a:avLst/>
          </a:prstGeom>
          <a:noFill/>
          <a:ln w="76200">
            <a:solidFill>
              <a:srgbClr val="FFB714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338844" y="1663436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6603773" y="5230813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642852" y="3912352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u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34" name="Rectangle 18"/>
          <p:cNvSpPr>
            <a:spLocks noChangeArrowheads="1"/>
          </p:cNvSpPr>
          <p:nvPr/>
        </p:nvSpPr>
        <p:spPr bwMode="auto">
          <a:xfrm>
            <a:off x="5019623" y="4658476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u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</a:p>
        </p:txBody>
      </p:sp>
      <p:graphicFrame>
        <p:nvGraphicFramePr>
          <p:cNvPr id="16" name="Inhaltsplatzhalter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2382064"/>
              </p:ext>
            </p:extLst>
          </p:nvPr>
        </p:nvGraphicFramePr>
        <p:xfrm>
          <a:off x="1338844" y="3031958"/>
          <a:ext cx="297868" cy="420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76" name="Formel" r:id="rId3" imgW="361816" imgH="514350" progId="Equation.3">
                  <p:embed/>
                </p:oleObj>
              </mc:Choice>
              <mc:Fallback>
                <p:oleObj name="Formel" r:id="rId3" imgW="361816" imgH="51435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844" y="3031958"/>
                        <a:ext cx="297868" cy="4208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k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0590341"/>
              </p:ext>
            </p:extLst>
          </p:nvPr>
        </p:nvGraphicFramePr>
        <p:xfrm>
          <a:off x="1338844" y="3452813"/>
          <a:ext cx="307393" cy="406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77" name="Formel" r:id="rId5" imgW="361816" imgH="514350" progId="Equation.3">
                  <p:embed/>
                </p:oleObj>
              </mc:Choice>
              <mc:Fallback>
                <p:oleObj name="Formel" r:id="rId5" imgW="361816" imgH="51435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844" y="3452813"/>
                        <a:ext cx="307393" cy="4063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k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4929341"/>
              </p:ext>
            </p:extLst>
          </p:nvPr>
        </p:nvGraphicFramePr>
        <p:xfrm>
          <a:off x="2171700" y="5170488"/>
          <a:ext cx="296863" cy="399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78" name="Formel" r:id="rId7" imgW="352492" imgH="514350" progId="Equation.3">
                  <p:embed/>
                </p:oleObj>
              </mc:Choice>
              <mc:Fallback>
                <p:oleObj name="Formel" r:id="rId7" imgW="352492" imgH="51435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700" y="5170488"/>
                        <a:ext cx="296863" cy="3995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k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9940268"/>
              </p:ext>
            </p:extLst>
          </p:nvPr>
        </p:nvGraphicFramePr>
        <p:xfrm>
          <a:off x="2832893" y="5181600"/>
          <a:ext cx="346869" cy="388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79" name="Formel" r:id="rId9" imgW="428513" imgH="514350" progId="Equation.3">
                  <p:embed/>
                </p:oleObj>
              </mc:Choice>
              <mc:Fallback>
                <p:oleObj name="Formel" r:id="rId9" imgW="428513" imgH="514350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893" y="5181600"/>
                        <a:ext cx="346869" cy="388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kt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2773165"/>
              </p:ext>
            </p:extLst>
          </p:nvPr>
        </p:nvGraphicFramePr>
        <p:xfrm>
          <a:off x="3867150" y="5170488"/>
          <a:ext cx="277813" cy="399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80" name="Formel" r:id="rId11" imgW="342810" imgH="514350" progId="Equation.3">
                  <p:embed/>
                </p:oleObj>
              </mc:Choice>
              <mc:Fallback>
                <p:oleObj name="Formel" r:id="rId11" imgW="342810" imgH="51435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7150" y="5170488"/>
                        <a:ext cx="277813" cy="3995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33"/>
          <p:cNvSpPr>
            <a:spLocks noChangeArrowheads="1"/>
          </p:cNvSpPr>
          <p:nvPr/>
        </p:nvSpPr>
        <p:spPr bwMode="auto">
          <a:xfrm>
            <a:off x="3425450" y="1078018"/>
            <a:ext cx="1800159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>
                <a:cs typeface="Arial" panose="020B0604020202020204" pitchFamily="34" charset="0"/>
              </a:rPr>
              <a:t>p</a:t>
            </a:r>
            <a:r>
              <a:rPr lang="en-US" altLang="de-DE" sz="1600" baseline="-25000" dirty="0" smtClean="0">
                <a:cs typeface="Arial" panose="020B0604020202020204" pitchFamily="34" charset="0"/>
              </a:rPr>
              <a:t>1 </a:t>
            </a:r>
            <a:r>
              <a:rPr lang="en-US" altLang="de-DE" sz="1600" dirty="0" smtClean="0">
                <a:cs typeface="Arial" panose="020B0604020202020204" pitchFamily="34" charset="0"/>
              </a:rPr>
              <a:t>= </a:t>
            </a:r>
            <a:r>
              <a:rPr lang="en-US" altLang="de-DE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p</a:t>
            </a:r>
            <a:r>
              <a:rPr lang="en-US" altLang="de-DE" sz="1600" baseline="-25000" dirty="0" smtClean="0">
                <a:solidFill>
                  <a:schemeClr val="tx2"/>
                </a:solidFill>
                <a:cs typeface="Arial" panose="020B0604020202020204" pitchFamily="34" charset="0"/>
              </a:rPr>
              <a:t>1</a:t>
            </a:r>
            <a:r>
              <a:rPr lang="ja-JP" altLang="en-US" sz="1600" dirty="0">
                <a:solidFill>
                  <a:schemeClr val="tx2"/>
                </a:solidFill>
                <a:cs typeface="Arial" panose="020B0604020202020204" pitchFamily="34" charset="0"/>
              </a:rPr>
              <a:t>’</a:t>
            </a:r>
            <a:r>
              <a:rPr lang="en-US" altLang="ja-JP" sz="1600" dirty="0">
                <a:cs typeface="Arial" panose="020B0604020202020204" pitchFamily="34" charset="0"/>
              </a:rPr>
              <a:t/>
            </a:r>
            <a:br>
              <a:rPr lang="en-US" altLang="ja-JP" sz="1600" dirty="0">
                <a:cs typeface="Arial" panose="020B0604020202020204" pitchFamily="34" charset="0"/>
              </a:rPr>
            </a:br>
            <a:r>
              <a:rPr lang="en-US" altLang="ja-JP" sz="1600" dirty="0" smtClean="0">
                <a:cs typeface="Arial" panose="020B0604020202020204" pitchFamily="34" charset="0"/>
              </a:rPr>
              <a:t>p</a:t>
            </a:r>
            <a:r>
              <a:rPr lang="en-US" altLang="ja-JP" sz="1600" baseline="-25000" dirty="0" smtClean="0">
                <a:cs typeface="Arial" panose="020B0604020202020204" pitchFamily="34" charset="0"/>
              </a:rPr>
              <a:t>1 </a:t>
            </a:r>
            <a:r>
              <a:rPr lang="en-US" altLang="ja-JP" sz="1600" dirty="0" smtClean="0">
                <a:cs typeface="Arial" panose="020B0604020202020204" pitchFamily="34" charset="0"/>
              </a:rPr>
              <a:t>= </a:t>
            </a:r>
            <a:r>
              <a:rPr lang="en-US" altLang="ja-JP" sz="1600" dirty="0" smtClean="0">
                <a:solidFill>
                  <a:srgbClr val="33CC33"/>
                </a:solidFill>
                <a:cs typeface="Arial" panose="020B0604020202020204" pitchFamily="34" charset="0"/>
              </a:rPr>
              <a:t>p</a:t>
            </a:r>
            <a:r>
              <a:rPr lang="en-US" altLang="ja-JP" sz="1600" baseline="-25000" dirty="0" smtClean="0">
                <a:solidFill>
                  <a:srgbClr val="33CC33"/>
                </a:solidFill>
                <a:cs typeface="Arial" panose="020B0604020202020204" pitchFamily="34" charset="0"/>
              </a:rPr>
              <a:t>1</a:t>
            </a:r>
            <a:r>
              <a:rPr lang="ja-JP" altLang="en-US" sz="1600" dirty="0" smtClean="0">
                <a:solidFill>
                  <a:srgbClr val="33CC33"/>
                </a:solidFill>
                <a:cs typeface="Arial" panose="020B0604020202020204" pitchFamily="34" charset="0"/>
              </a:rPr>
              <a:t>” </a:t>
            </a:r>
            <a:r>
              <a:rPr lang="de-AT" altLang="ja-JP" sz="1600" dirty="0" smtClean="0">
                <a:solidFill>
                  <a:srgbClr val="33CC33"/>
                </a:solidFill>
                <a:cs typeface="Arial" panose="020B0604020202020204" pitchFamily="34" charset="0"/>
              </a:rPr>
              <a:t>&gt; </a:t>
            </a:r>
            <a:r>
              <a:rPr lang="en-US" altLang="de-DE" sz="1600" dirty="0" smtClean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p</a:t>
            </a:r>
            <a:r>
              <a:rPr lang="en-US" altLang="de-DE" sz="1600" baseline="-25000" dirty="0" smtClean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1</a:t>
            </a:r>
            <a:r>
              <a:rPr lang="ja-JP" altLang="en-US" sz="1600" dirty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’</a:t>
            </a:r>
            <a:endParaRPr lang="en-US" altLang="de-DE" sz="1600" dirty="0">
              <a:solidFill>
                <a:srgbClr val="33CC33"/>
              </a:solidFill>
              <a:cs typeface="Arial" panose="020B0604020202020204" pitchFamily="34" charset="0"/>
            </a:endParaRPr>
          </a:p>
        </p:txBody>
      </p:sp>
      <p:sp>
        <p:nvSpPr>
          <p:cNvPr id="44" name="Rectangle 34"/>
          <p:cNvSpPr>
            <a:spLocks noChangeArrowheads="1"/>
          </p:cNvSpPr>
          <p:nvPr/>
        </p:nvSpPr>
        <p:spPr bwMode="auto">
          <a:xfrm>
            <a:off x="5392114" y="1257829"/>
            <a:ext cx="197695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p</a:t>
            </a:r>
            <a:r>
              <a:rPr lang="en-US" altLang="de-DE" sz="1600" baseline="-25000" dirty="0" smtClean="0"/>
              <a:t>2</a:t>
            </a:r>
            <a:r>
              <a:rPr lang="en-US" altLang="de-DE" sz="1600" dirty="0" smtClean="0"/>
              <a:t> IST KONSTANT.</a:t>
            </a:r>
            <a:endParaRPr lang="en-US" altLang="de-DE" sz="1600" dirty="0"/>
          </a:p>
        </p:txBody>
      </p:sp>
      <p:sp>
        <p:nvSpPr>
          <p:cNvPr id="45" name="Rectangle 40"/>
          <p:cNvSpPr>
            <a:spLocks noChangeArrowheads="1"/>
          </p:cNvSpPr>
          <p:nvPr/>
        </p:nvSpPr>
        <p:spPr bwMode="auto">
          <a:xfrm>
            <a:off x="6380590" y="4320037"/>
            <a:ext cx="140583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>
                <a:solidFill>
                  <a:srgbClr val="FFC000"/>
                </a:solidFill>
              </a:rPr>
              <a:t>CV = m</a:t>
            </a:r>
            <a:r>
              <a:rPr lang="en-US" altLang="de-DE" sz="1600" baseline="-25000" dirty="0">
                <a:solidFill>
                  <a:srgbClr val="FFC000"/>
                </a:solidFill>
              </a:rPr>
              <a:t>2</a:t>
            </a:r>
            <a:r>
              <a:rPr lang="en-US" altLang="de-DE" sz="1600" dirty="0">
                <a:solidFill>
                  <a:srgbClr val="FFC000"/>
                </a:solidFill>
              </a:rPr>
              <a:t> - </a:t>
            </a:r>
            <a:r>
              <a:rPr lang="en-US" altLang="de-DE" sz="1600" dirty="0" smtClean="0">
                <a:solidFill>
                  <a:srgbClr val="FFC000"/>
                </a:solidFill>
              </a:rPr>
              <a:t>m</a:t>
            </a:r>
            <a:r>
              <a:rPr lang="en-US" altLang="de-DE" sz="1600" baseline="-25000" dirty="0" smtClean="0">
                <a:solidFill>
                  <a:srgbClr val="FFC000"/>
                </a:solidFill>
              </a:rPr>
              <a:t>1</a:t>
            </a:r>
            <a:endParaRPr lang="en-US" altLang="de-DE" sz="1600" dirty="0">
              <a:solidFill>
                <a:srgbClr val="FFC000"/>
              </a:solidFill>
            </a:endParaRPr>
          </a:p>
        </p:txBody>
      </p:sp>
      <p:graphicFrame>
        <p:nvGraphicFramePr>
          <p:cNvPr id="41" name="Objek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287029"/>
              </p:ext>
            </p:extLst>
          </p:nvPr>
        </p:nvGraphicFramePr>
        <p:xfrm>
          <a:off x="6054824" y="1993900"/>
          <a:ext cx="2136676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81" name="Formel" r:id="rId13" imgW="2619487" imgH="504672" progId="Equation.3">
                  <p:embed/>
                </p:oleObj>
              </mc:Choice>
              <mc:Fallback>
                <p:oleObj name="Formel" r:id="rId13" imgW="2619487" imgH="504672" progId="Equation.3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4824" y="1993900"/>
                        <a:ext cx="2136676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k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843942"/>
              </p:ext>
            </p:extLst>
          </p:nvPr>
        </p:nvGraphicFramePr>
        <p:xfrm>
          <a:off x="6380590" y="2565400"/>
          <a:ext cx="1850597" cy="396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82" name="Formel" r:id="rId15" imgW="2095590" imgH="504672" progId="Equation.3">
                  <p:embed/>
                </p:oleObj>
              </mc:Choice>
              <mc:Fallback>
                <p:oleObj name="Formel" r:id="rId15" imgW="2095590" imgH="504672" progId="Equation.3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0590" y="2565400"/>
                        <a:ext cx="1850597" cy="3967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k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6504832"/>
              </p:ext>
            </p:extLst>
          </p:nvPr>
        </p:nvGraphicFramePr>
        <p:xfrm>
          <a:off x="6054824" y="3148014"/>
          <a:ext cx="2482751" cy="355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83" name="Formel" r:id="rId17" imgW="3124379" imgH="533347" progId="Equation.3">
                  <p:embed/>
                </p:oleObj>
              </mc:Choice>
              <mc:Fallback>
                <p:oleObj name="Formel" r:id="rId17" imgW="3124379" imgH="533347" progId="Equation.3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4824" y="3148014"/>
                        <a:ext cx="2482751" cy="3555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026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419" y="620320"/>
            <a:ext cx="8695857" cy="497205"/>
          </a:xfrm>
        </p:spPr>
        <p:txBody>
          <a:bodyPr/>
          <a:lstStyle/>
          <a:p>
            <a:r>
              <a:rPr lang="de-DE" dirty="0" smtClean="0"/>
              <a:t>ÄQUIVALENTE </a:t>
            </a:r>
            <a:r>
              <a:rPr lang="de-DE" dirty="0" err="1" smtClean="0"/>
              <a:t>variation</a:t>
            </a:r>
            <a:r>
              <a:rPr lang="de-DE" dirty="0" smtClean="0"/>
              <a:t>, EV - grafisch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762125" y="1738313"/>
            <a:ext cx="0" cy="3429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762125" y="5167313"/>
            <a:ext cx="5167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762125" y="2238375"/>
            <a:ext cx="4595813" cy="2928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Arc 6"/>
          <p:cNvSpPr>
            <a:spLocks/>
          </p:cNvSpPr>
          <p:nvPr/>
        </p:nvSpPr>
        <p:spPr bwMode="auto">
          <a:xfrm rot="10800000">
            <a:off x="2736850" y="1597025"/>
            <a:ext cx="2976563" cy="25003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Arc 8"/>
          <p:cNvSpPr>
            <a:spLocks/>
          </p:cNvSpPr>
          <p:nvPr/>
        </p:nvSpPr>
        <p:spPr bwMode="auto">
          <a:xfrm rot="10800000">
            <a:off x="2025650" y="2259013"/>
            <a:ext cx="3017838" cy="25844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25400" cap="rnd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1765300" y="2247900"/>
            <a:ext cx="1384300" cy="2921000"/>
          </a:xfrm>
          <a:prstGeom prst="line">
            <a:avLst/>
          </a:prstGeom>
          <a:noFill/>
          <a:ln w="25400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3908425" y="3587750"/>
            <a:ext cx="0" cy="1573213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 flipH="1">
            <a:off x="1757363" y="3573463"/>
            <a:ext cx="21510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2251075" y="3255963"/>
            <a:ext cx="0" cy="19050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H="1">
            <a:off x="1757363" y="3257550"/>
            <a:ext cx="4921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Oval 15"/>
          <p:cNvSpPr>
            <a:spLocks noChangeArrowheads="1"/>
          </p:cNvSpPr>
          <p:nvPr/>
        </p:nvSpPr>
        <p:spPr bwMode="auto">
          <a:xfrm>
            <a:off x="3822700" y="3492500"/>
            <a:ext cx="165100" cy="1651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171700" y="3162300"/>
            <a:ext cx="165100" cy="165100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4" name="Oval 29"/>
          <p:cNvSpPr>
            <a:spLocks noChangeArrowheads="1"/>
          </p:cNvSpPr>
          <p:nvPr/>
        </p:nvSpPr>
        <p:spPr bwMode="auto">
          <a:xfrm>
            <a:off x="1720850" y="2503488"/>
            <a:ext cx="101600" cy="101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1719263" y="3201988"/>
            <a:ext cx="101600" cy="101600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1720850" y="3503613"/>
            <a:ext cx="101600" cy="101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2201863" y="5119688"/>
            <a:ext cx="101600" cy="101600"/>
          </a:xfrm>
          <a:prstGeom prst="ellipse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Oval 13"/>
          <p:cNvSpPr>
            <a:spLocks noChangeArrowheads="1"/>
          </p:cNvSpPr>
          <p:nvPr/>
        </p:nvSpPr>
        <p:spPr bwMode="auto">
          <a:xfrm>
            <a:off x="3867150" y="5116513"/>
            <a:ext cx="101600" cy="1016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313087" y="1663101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6791325" y="5230813"/>
            <a:ext cx="37510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x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644212" y="3869948"/>
            <a:ext cx="411972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u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</a:p>
        </p:txBody>
      </p:sp>
      <p:sp>
        <p:nvSpPr>
          <p:cNvPr id="34" name="Rectangle 18"/>
          <p:cNvSpPr>
            <a:spLocks noChangeArrowheads="1"/>
          </p:cNvSpPr>
          <p:nvPr/>
        </p:nvSpPr>
        <p:spPr bwMode="auto">
          <a:xfrm>
            <a:off x="4964538" y="4658476"/>
            <a:ext cx="411972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u</a:t>
            </a:r>
            <a:r>
              <a:rPr kumimoji="0" lang="en-US" altLang="de-DE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2</a:t>
            </a:r>
          </a:p>
        </p:txBody>
      </p:sp>
      <p:sp>
        <p:nvSpPr>
          <p:cNvPr id="35" name="Line 9"/>
          <p:cNvSpPr>
            <a:spLocks noChangeShapeType="1"/>
          </p:cNvSpPr>
          <p:nvPr/>
        </p:nvSpPr>
        <p:spPr bwMode="auto">
          <a:xfrm>
            <a:off x="1762125" y="3406775"/>
            <a:ext cx="2765425" cy="17621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3175000" y="4267200"/>
            <a:ext cx="165100" cy="1651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7" name="Line 29"/>
          <p:cNvSpPr>
            <a:spLocks noChangeShapeType="1"/>
          </p:cNvSpPr>
          <p:nvPr/>
        </p:nvSpPr>
        <p:spPr bwMode="auto">
          <a:xfrm flipH="1">
            <a:off x="1765300" y="4356100"/>
            <a:ext cx="14986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8" name="Line 28"/>
          <p:cNvSpPr>
            <a:spLocks noChangeShapeType="1"/>
          </p:cNvSpPr>
          <p:nvPr/>
        </p:nvSpPr>
        <p:spPr bwMode="auto">
          <a:xfrm>
            <a:off x="3251200" y="4356100"/>
            <a:ext cx="0" cy="812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9" name="Line 41"/>
          <p:cNvSpPr>
            <a:spLocks noChangeShapeType="1"/>
          </p:cNvSpPr>
          <p:nvPr/>
        </p:nvSpPr>
        <p:spPr bwMode="auto">
          <a:xfrm flipH="1">
            <a:off x="4321175" y="4222750"/>
            <a:ext cx="495300" cy="777875"/>
          </a:xfrm>
          <a:prstGeom prst="line">
            <a:avLst/>
          </a:prstGeom>
          <a:noFill/>
          <a:ln w="76200">
            <a:solidFill>
              <a:srgbClr val="FFB714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604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594" y="3291502"/>
            <a:ext cx="259596" cy="366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1" name="Objek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8532997"/>
              </p:ext>
            </p:extLst>
          </p:nvPr>
        </p:nvGraphicFramePr>
        <p:xfrm>
          <a:off x="1313087" y="3056021"/>
          <a:ext cx="275081" cy="295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34" name="Formel" r:id="rId4" imgW="352492" imgH="504672" progId="Equation.3">
                  <p:embed/>
                </p:oleObj>
              </mc:Choice>
              <mc:Fallback>
                <p:oleObj name="Formel" r:id="rId4" imgW="352492" imgH="504672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3087" y="3056021"/>
                        <a:ext cx="275081" cy="2951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k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736774"/>
              </p:ext>
            </p:extLst>
          </p:nvPr>
        </p:nvGraphicFramePr>
        <p:xfrm>
          <a:off x="2171700" y="5170488"/>
          <a:ext cx="296864" cy="399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35" name="Formel" r:id="rId6" imgW="342810" imgH="504672" progId="Equation.3">
                  <p:embed/>
                </p:oleObj>
              </mc:Choice>
              <mc:Fallback>
                <p:oleObj name="Formel" r:id="rId6" imgW="342810" imgH="504672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700" y="5170488"/>
                        <a:ext cx="296864" cy="3995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k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198878"/>
              </p:ext>
            </p:extLst>
          </p:nvPr>
        </p:nvGraphicFramePr>
        <p:xfrm>
          <a:off x="3144837" y="5181600"/>
          <a:ext cx="363538" cy="388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36" name="Formel" r:id="rId8" imgW="419190" imgH="504672" progId="Equation.3">
                  <p:embed/>
                </p:oleObj>
              </mc:Choice>
              <mc:Fallback>
                <p:oleObj name="Formel" r:id="rId8" imgW="419190" imgH="504672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4837" y="5181600"/>
                        <a:ext cx="363538" cy="3884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k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0748016"/>
              </p:ext>
            </p:extLst>
          </p:nvPr>
        </p:nvGraphicFramePr>
        <p:xfrm>
          <a:off x="3822700" y="5170488"/>
          <a:ext cx="322263" cy="399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37" name="Formel" r:id="rId10" imgW="333487" imgH="504672" progId="Equation.3">
                  <p:embed/>
                </p:oleObj>
              </mc:Choice>
              <mc:Fallback>
                <p:oleObj name="Formel" r:id="rId10" imgW="333487" imgH="50467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700" y="5170488"/>
                        <a:ext cx="322263" cy="3995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Oval 31"/>
          <p:cNvSpPr>
            <a:spLocks noChangeArrowheads="1"/>
          </p:cNvSpPr>
          <p:nvPr/>
        </p:nvSpPr>
        <p:spPr bwMode="auto">
          <a:xfrm>
            <a:off x="3206750" y="5116513"/>
            <a:ext cx="101600" cy="101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47" name="Oval 30"/>
          <p:cNvSpPr>
            <a:spLocks noChangeArrowheads="1"/>
          </p:cNvSpPr>
          <p:nvPr/>
        </p:nvSpPr>
        <p:spPr bwMode="auto">
          <a:xfrm>
            <a:off x="1720850" y="4303713"/>
            <a:ext cx="101600" cy="101600"/>
          </a:xfrm>
          <a:prstGeom prst="ellips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48" name="Rectangle 33"/>
          <p:cNvSpPr>
            <a:spLocks noChangeArrowheads="1"/>
          </p:cNvSpPr>
          <p:nvPr/>
        </p:nvSpPr>
        <p:spPr bwMode="auto">
          <a:xfrm>
            <a:off x="3574311" y="1127347"/>
            <a:ext cx="174937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p</a:t>
            </a:r>
            <a:r>
              <a:rPr lang="en-US" altLang="de-DE" sz="1600" baseline="-25000" dirty="0" smtClean="0"/>
              <a:t>1 </a:t>
            </a:r>
            <a:r>
              <a:rPr lang="en-US" altLang="de-DE" sz="1600" dirty="0" smtClean="0"/>
              <a:t>= </a:t>
            </a:r>
            <a:r>
              <a:rPr lang="en-US" altLang="de-DE" sz="1600" dirty="0" smtClean="0">
                <a:solidFill>
                  <a:schemeClr val="tx2"/>
                </a:solidFill>
              </a:rPr>
              <a:t>p</a:t>
            </a:r>
            <a:r>
              <a:rPr lang="en-US" altLang="de-DE" sz="1600" baseline="-25000" dirty="0" smtClean="0">
                <a:solidFill>
                  <a:schemeClr val="tx2"/>
                </a:solidFill>
              </a:rPr>
              <a:t>1</a:t>
            </a:r>
            <a:r>
              <a:rPr lang="ja-JP" altLang="en-US" sz="1600" dirty="0">
                <a:solidFill>
                  <a:schemeClr val="tx2"/>
                </a:solidFill>
              </a:rPr>
              <a:t>’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en-US" altLang="ja-JP" sz="1600" dirty="0" smtClean="0"/>
              <a:t>p</a:t>
            </a:r>
            <a:r>
              <a:rPr lang="en-US" altLang="ja-JP" sz="1600" baseline="-25000" dirty="0" smtClean="0"/>
              <a:t>1 </a:t>
            </a:r>
            <a:r>
              <a:rPr lang="en-US" altLang="ja-JP" sz="1600" dirty="0" smtClean="0"/>
              <a:t>= </a:t>
            </a:r>
            <a:r>
              <a:rPr lang="en-US" altLang="ja-JP" sz="1600" dirty="0" smtClean="0">
                <a:solidFill>
                  <a:srgbClr val="33CC33"/>
                </a:solidFill>
              </a:rPr>
              <a:t>p</a:t>
            </a:r>
            <a:r>
              <a:rPr lang="en-US" altLang="ja-JP" sz="1600" baseline="-25000" dirty="0" smtClean="0">
                <a:solidFill>
                  <a:srgbClr val="33CC33"/>
                </a:solidFill>
              </a:rPr>
              <a:t>1</a:t>
            </a:r>
            <a:r>
              <a:rPr lang="ja-JP" altLang="en-US" sz="1600" dirty="0" smtClean="0">
                <a:solidFill>
                  <a:srgbClr val="33CC33"/>
                </a:solidFill>
              </a:rPr>
              <a:t>” </a:t>
            </a:r>
            <a:r>
              <a:rPr lang="de-AT" altLang="ja-JP" sz="1600" dirty="0" smtClean="0">
                <a:solidFill>
                  <a:srgbClr val="33CC33"/>
                </a:solidFill>
              </a:rPr>
              <a:t>&gt; </a:t>
            </a:r>
            <a:r>
              <a:rPr lang="en-US" altLang="de-DE" sz="1600" dirty="0" smtClean="0">
                <a:solidFill>
                  <a:schemeClr val="tx2"/>
                </a:solidFill>
              </a:rPr>
              <a:t>p</a:t>
            </a:r>
            <a:r>
              <a:rPr lang="en-US" altLang="de-DE" sz="1600" baseline="-25000" dirty="0" smtClean="0">
                <a:solidFill>
                  <a:schemeClr val="tx2"/>
                </a:solidFill>
              </a:rPr>
              <a:t>1</a:t>
            </a:r>
            <a:r>
              <a:rPr lang="ja-JP" altLang="en-US" sz="1600" dirty="0">
                <a:solidFill>
                  <a:schemeClr val="tx2"/>
                </a:solidFill>
              </a:rPr>
              <a:t>’</a:t>
            </a:r>
            <a:endParaRPr lang="en-US" altLang="de-DE" sz="1600" dirty="0">
              <a:solidFill>
                <a:srgbClr val="33CC33"/>
              </a:solidFill>
            </a:endParaRPr>
          </a:p>
        </p:txBody>
      </p:sp>
      <p:sp>
        <p:nvSpPr>
          <p:cNvPr id="49" name="Rectangle 34"/>
          <p:cNvSpPr>
            <a:spLocks noChangeArrowheads="1"/>
          </p:cNvSpPr>
          <p:nvPr/>
        </p:nvSpPr>
        <p:spPr bwMode="auto">
          <a:xfrm>
            <a:off x="5513415" y="1188100"/>
            <a:ext cx="197695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 smtClean="0"/>
              <a:t>p</a:t>
            </a:r>
            <a:r>
              <a:rPr lang="en-US" altLang="de-DE" sz="1600" baseline="-25000" dirty="0" smtClean="0"/>
              <a:t>2</a:t>
            </a:r>
            <a:r>
              <a:rPr lang="en-US" altLang="de-DE" sz="1600" dirty="0" smtClean="0"/>
              <a:t> IST KONSTANT.</a:t>
            </a:r>
            <a:endParaRPr lang="en-US" altLang="de-DE" sz="1600" dirty="0"/>
          </a:p>
        </p:txBody>
      </p:sp>
      <p:graphicFrame>
        <p:nvGraphicFramePr>
          <p:cNvPr id="45" name="Objek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9784273"/>
              </p:ext>
            </p:extLst>
          </p:nvPr>
        </p:nvGraphicFramePr>
        <p:xfrm>
          <a:off x="5713413" y="1993900"/>
          <a:ext cx="24780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38" name="Formel" r:id="rId12" imgW="2619487" imgH="504672" progId="Equation.3">
                  <p:embed/>
                </p:oleObj>
              </mc:Choice>
              <mc:Fallback>
                <p:oleObj name="Formel" r:id="rId12" imgW="2619487" imgH="504672" progId="Equation.3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3413" y="1993900"/>
                        <a:ext cx="2478087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kt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0604317"/>
              </p:ext>
            </p:extLst>
          </p:nvPr>
        </p:nvGraphicFramePr>
        <p:xfrm>
          <a:off x="6249988" y="2565400"/>
          <a:ext cx="1981200" cy="461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39" name="Formel" r:id="rId14" imgW="2095590" imgH="504672" progId="Equation.3">
                  <p:embed/>
                </p:oleObj>
              </mc:Choice>
              <mc:Fallback>
                <p:oleObj name="Formel" r:id="rId14" imgW="2095590" imgH="504672" progId="Equation.3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9988" y="2565400"/>
                        <a:ext cx="1981200" cy="4611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kt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1800286"/>
              </p:ext>
            </p:extLst>
          </p:nvPr>
        </p:nvGraphicFramePr>
        <p:xfrm>
          <a:off x="5808371" y="3160713"/>
          <a:ext cx="2559341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40" name="Formel" r:id="rId16" imgW="2781210" imgH="504672" progId="Equation.3">
                  <p:embed/>
                </p:oleObj>
              </mc:Choice>
              <mc:Fallback>
                <p:oleObj name="Formel" r:id="rId16" imgW="2781210" imgH="504672" progId="Equation.3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8371" y="3160713"/>
                        <a:ext cx="2559341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40"/>
          <p:cNvSpPr>
            <a:spLocks noChangeArrowheads="1"/>
          </p:cNvSpPr>
          <p:nvPr/>
        </p:nvSpPr>
        <p:spPr bwMode="auto">
          <a:xfrm>
            <a:off x="6638238" y="4276338"/>
            <a:ext cx="1452321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1600" dirty="0">
                <a:solidFill>
                  <a:srgbClr val="FFC000"/>
                </a:solidFill>
              </a:rPr>
              <a:t>EV = m</a:t>
            </a:r>
            <a:r>
              <a:rPr lang="en-US" altLang="de-DE" sz="1600" baseline="-25000" dirty="0">
                <a:solidFill>
                  <a:srgbClr val="FFC000"/>
                </a:solidFill>
              </a:rPr>
              <a:t>1</a:t>
            </a:r>
            <a:r>
              <a:rPr lang="en-US" altLang="de-DE" sz="1600" dirty="0">
                <a:solidFill>
                  <a:srgbClr val="FFC000"/>
                </a:solidFill>
              </a:rPr>
              <a:t> - m</a:t>
            </a:r>
            <a:r>
              <a:rPr lang="en-US" altLang="de-DE" sz="1600" baseline="-25000" dirty="0">
                <a:solidFill>
                  <a:srgbClr val="FFC000"/>
                </a:solidFill>
              </a:rPr>
              <a:t>2</a:t>
            </a:r>
            <a:r>
              <a:rPr lang="en-US" altLang="de-DE" sz="1600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89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2631" y="621472"/>
            <a:ext cx="8271098" cy="497205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Rente des </a:t>
            </a:r>
            <a:r>
              <a:rPr lang="de-DE" dirty="0" err="1" smtClean="0">
                <a:solidFill>
                  <a:srgbClr val="000000"/>
                </a:solidFill>
              </a:rPr>
              <a:t>konsumenten</a:t>
            </a:r>
            <a:r>
              <a:rPr lang="de-DE" dirty="0" smtClean="0">
                <a:solidFill>
                  <a:srgbClr val="000000"/>
                </a:solidFill>
              </a:rPr>
              <a:t>, kompensatorische </a:t>
            </a:r>
            <a:r>
              <a:rPr lang="de-DE" dirty="0" err="1" smtClean="0">
                <a:solidFill>
                  <a:srgbClr val="000000"/>
                </a:solidFill>
              </a:rPr>
              <a:t>variation</a:t>
            </a:r>
            <a:r>
              <a:rPr lang="de-DE" dirty="0" smtClean="0">
                <a:solidFill>
                  <a:srgbClr val="000000"/>
                </a:solidFill>
              </a:rPr>
              <a:t> und ÄQUIVALENTE VARIATION bei quasilinearen </a:t>
            </a:r>
            <a:r>
              <a:rPr lang="de-DE" dirty="0" err="1" smtClean="0">
                <a:solidFill>
                  <a:srgbClr val="000000"/>
                </a:solidFill>
              </a:rPr>
              <a:t>präferenzen</a:t>
            </a:r>
            <a:r>
              <a:rPr lang="de-DE" dirty="0" smtClean="0">
                <a:solidFill>
                  <a:srgbClr val="000000"/>
                </a:solidFill>
              </a:rPr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458097"/>
            <a:ext cx="8697417" cy="4779750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präferenzen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quasilinear sind, dann sind alle drei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maße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gleich.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Wie ändert sich die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rente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CS, wenn der preis des ersten gutes steigt?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                                                                  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dann ist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konsumenten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änderung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konsumenten aufgrund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preissteigerung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wird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236241"/>
              </p:ext>
            </p:extLst>
          </p:nvPr>
        </p:nvGraphicFramePr>
        <p:xfrm>
          <a:off x="2137034" y="2988522"/>
          <a:ext cx="2752944" cy="262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7" name="Formel" r:id="rId3" imgW="3314790" imgH="381013" progId="Equation.3">
                  <p:embed/>
                </p:oleObj>
              </mc:Choice>
              <mc:Fallback>
                <p:oleObj name="Formel" r:id="rId3" imgW="3314790" imgH="381013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7034" y="2988522"/>
                        <a:ext cx="2752944" cy="2622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6357230"/>
              </p:ext>
            </p:extLst>
          </p:nvPr>
        </p:nvGraphicFramePr>
        <p:xfrm>
          <a:off x="3250970" y="3783298"/>
          <a:ext cx="3324141" cy="37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8" name="Formel" r:id="rId5" imgW="4352903" imgH="504672" progId="Equation.3">
                  <p:embed/>
                </p:oleObj>
              </mc:Choice>
              <mc:Fallback>
                <p:oleObj name="Formel" r:id="rId5" imgW="4352903" imgH="504672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0970" y="3783298"/>
                        <a:ext cx="3324141" cy="373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9840481"/>
              </p:ext>
            </p:extLst>
          </p:nvPr>
        </p:nvGraphicFramePr>
        <p:xfrm>
          <a:off x="3187950" y="4862440"/>
          <a:ext cx="3279239" cy="368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9" name="Formel" r:id="rId7" imgW="3695610" imgH="504672" progId="Equation.3">
                  <p:embed/>
                </p:oleObj>
              </mc:Choice>
              <mc:Fallback>
                <p:oleObj name="Formel" r:id="rId7" imgW="3695610" imgH="504672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7950" y="4862440"/>
                        <a:ext cx="3279239" cy="3686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9332088"/>
              </p:ext>
            </p:extLst>
          </p:nvPr>
        </p:nvGraphicFramePr>
        <p:xfrm>
          <a:off x="2512754" y="5220648"/>
          <a:ext cx="5951352" cy="535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0" name="Formel" r:id="rId9" imgW="6667590" imgH="676361" progId="Equation.3">
                  <p:embed/>
                </p:oleObj>
              </mc:Choice>
              <mc:Fallback>
                <p:oleObj name="Formel" r:id="rId9" imgW="6667590" imgH="676361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2754" y="5220648"/>
                        <a:ext cx="5951352" cy="5358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2648375"/>
              </p:ext>
            </p:extLst>
          </p:nvPr>
        </p:nvGraphicFramePr>
        <p:xfrm>
          <a:off x="2688937" y="5779009"/>
          <a:ext cx="3853736" cy="399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1" name="Formel" r:id="rId11" imgW="4800779" imgH="504672" progId="Equation.3">
                  <p:embed/>
                </p:oleObj>
              </mc:Choice>
              <mc:Fallback>
                <p:oleObj name="Formel" r:id="rId11" imgW="4800779" imgH="504672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8937" y="5779009"/>
                        <a:ext cx="3853736" cy="3992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650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7636" y="793313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Rente des </a:t>
            </a:r>
            <a:r>
              <a:rPr lang="de-DE" dirty="0" err="1">
                <a:solidFill>
                  <a:srgbClr val="000000"/>
                </a:solidFill>
              </a:rPr>
              <a:t>konsumenten</a:t>
            </a:r>
            <a:r>
              <a:rPr lang="de-DE" dirty="0">
                <a:solidFill>
                  <a:srgbClr val="000000"/>
                </a:solidFill>
              </a:rPr>
              <a:t>, kompensatorische </a:t>
            </a:r>
            <a:r>
              <a:rPr lang="de-DE" dirty="0" err="1">
                <a:solidFill>
                  <a:srgbClr val="000000"/>
                </a:solidFill>
              </a:rPr>
              <a:t>variation</a:t>
            </a:r>
            <a:r>
              <a:rPr lang="de-DE" dirty="0">
                <a:solidFill>
                  <a:srgbClr val="000000"/>
                </a:solidFill>
              </a:rPr>
              <a:t> und ÄQUIVALENTE </a:t>
            </a:r>
            <a:r>
              <a:rPr lang="de-DE" dirty="0" smtClean="0">
                <a:solidFill>
                  <a:srgbClr val="000000"/>
                </a:solidFill>
              </a:rPr>
              <a:t>VARIATION</a:t>
            </a:r>
            <a:r>
              <a:rPr lang="de-DE" dirty="0">
                <a:solidFill>
                  <a:srgbClr val="000000"/>
                </a:solidFill>
              </a:rPr>
              <a:t> bei quasilinearen </a:t>
            </a:r>
            <a:r>
              <a:rPr lang="de-DE" dirty="0" err="1">
                <a:solidFill>
                  <a:srgbClr val="000000"/>
                </a:solidFill>
              </a:rPr>
              <a:t>präferenzen</a:t>
            </a:r>
            <a:r>
              <a:rPr lang="de-DE" dirty="0" smtClean="0">
                <a:solidFill>
                  <a:srgbClr val="000000"/>
                </a:solidFill>
              </a:rPr>
              <a:t>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5700" y="1606378"/>
            <a:ext cx="8697417" cy="4594398"/>
          </a:xfrm>
        </p:spPr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Wie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groß ist die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kompensatorische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cv,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wenn der preis des ersten gutes steigt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Der nutzen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 gegeben durch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sollte zu den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neuen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preisen nach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preisänderung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durch die CV gleich bleiben: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Daher ist die kompensatorische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gegeben durch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Was im fall der quasilinearen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präferenzen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gleich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änderung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ist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6010919"/>
              </p:ext>
            </p:extLst>
          </p:nvPr>
        </p:nvGraphicFramePr>
        <p:xfrm>
          <a:off x="3547872" y="2694433"/>
          <a:ext cx="2474976" cy="353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8" name="Formel" r:id="rId3" imgW="2486092" imgH="504672" progId="Equation.3">
                  <p:embed/>
                </p:oleObj>
              </mc:Choice>
              <mc:Fallback>
                <p:oleObj name="Formel" r:id="rId3" imgW="2486092" imgH="50467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7872" y="2694433"/>
                        <a:ext cx="2474976" cy="3535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9476299"/>
              </p:ext>
            </p:extLst>
          </p:nvPr>
        </p:nvGraphicFramePr>
        <p:xfrm>
          <a:off x="3086809" y="3608833"/>
          <a:ext cx="3704135" cy="402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9" name="Formel" r:id="rId5" imgW="3781313" imgH="504672" progId="Equation.3">
                  <p:embed/>
                </p:oleObj>
              </mc:Choice>
              <mc:Fallback>
                <p:oleObj name="Formel" r:id="rId5" imgW="3781313" imgH="504672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6809" y="3608833"/>
                        <a:ext cx="3704135" cy="4026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7814090"/>
              </p:ext>
            </p:extLst>
          </p:nvPr>
        </p:nvGraphicFramePr>
        <p:xfrm>
          <a:off x="2560320" y="4572000"/>
          <a:ext cx="4632960" cy="414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90" name="Formel" r:id="rId7" imgW="5305313" imgH="504672" progId="Equation.3">
                  <p:embed/>
                </p:oleObj>
              </mc:Choice>
              <mc:Fallback>
                <p:oleObj name="Formel" r:id="rId7" imgW="5305313" imgH="504672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320" y="4572000"/>
                        <a:ext cx="4632960" cy="414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286046"/>
              </p:ext>
            </p:extLst>
          </p:nvPr>
        </p:nvGraphicFramePr>
        <p:xfrm>
          <a:off x="3938015" y="5746386"/>
          <a:ext cx="995261" cy="264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91" name="Formel" r:id="rId9" imgW="1095487" imgH="276351" progId="Equation.3">
                  <p:embed/>
                </p:oleObj>
              </mc:Choice>
              <mc:Fallback>
                <p:oleObj name="Formel" r:id="rId9" imgW="1095487" imgH="276351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8015" y="5746386"/>
                        <a:ext cx="995261" cy="2642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15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8847" y="756244"/>
            <a:ext cx="8695857" cy="49720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Rente des </a:t>
            </a:r>
            <a:r>
              <a:rPr lang="de-DE" dirty="0" err="1">
                <a:solidFill>
                  <a:srgbClr val="000000"/>
                </a:solidFill>
              </a:rPr>
              <a:t>konsumenten</a:t>
            </a:r>
            <a:r>
              <a:rPr lang="de-DE" dirty="0">
                <a:solidFill>
                  <a:srgbClr val="000000"/>
                </a:solidFill>
              </a:rPr>
              <a:t>, kompensatorische </a:t>
            </a:r>
            <a:r>
              <a:rPr lang="de-DE" dirty="0" err="1">
                <a:solidFill>
                  <a:srgbClr val="000000"/>
                </a:solidFill>
              </a:rPr>
              <a:t>variation</a:t>
            </a:r>
            <a:r>
              <a:rPr lang="de-DE" dirty="0">
                <a:solidFill>
                  <a:srgbClr val="000000"/>
                </a:solidFill>
              </a:rPr>
              <a:t> und ÄQUIVALENTE VARIATION bei quasilinearen </a:t>
            </a:r>
            <a:r>
              <a:rPr lang="de-DE" dirty="0" err="1">
                <a:solidFill>
                  <a:srgbClr val="000000"/>
                </a:solidFill>
              </a:rPr>
              <a:t>präferenzen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(3)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569308"/>
            <a:ext cx="8697417" cy="4695568"/>
          </a:xfrm>
        </p:spPr>
        <p:txBody>
          <a:bodyPr/>
          <a:lstStyle/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Wie groß ist die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äquivalente </a:t>
            </a:r>
            <a:r>
              <a:rPr lang="de-DE" sz="1600" b="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, wenn der preis des ersten gutes steigt?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Der nutzen des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ist gegeben durch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sollte zu den </a:t>
            </a:r>
            <a:r>
              <a:rPr lang="de-DE" sz="16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alten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preisen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nach der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preisänderung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durch die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eV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gleich bleiben: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Daher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ist die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äquivalente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gegeben durch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Was im fall der quasilinearen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präferenzen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gleich der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änderung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rente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2508714"/>
              </p:ext>
            </p:extLst>
          </p:nvPr>
        </p:nvGraphicFramePr>
        <p:xfrm>
          <a:off x="3173698" y="2600846"/>
          <a:ext cx="2117630" cy="361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2" name="Formel" r:id="rId3" imgW="2486092" imgH="504672" progId="Equation.3">
                  <p:embed/>
                </p:oleObj>
              </mc:Choice>
              <mc:Fallback>
                <p:oleObj name="Formel" r:id="rId3" imgW="2486092" imgH="504672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3698" y="2600846"/>
                        <a:ext cx="2117630" cy="3618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5403598"/>
              </p:ext>
            </p:extLst>
          </p:nvPr>
        </p:nvGraphicFramePr>
        <p:xfrm>
          <a:off x="2823219" y="3511296"/>
          <a:ext cx="3370317" cy="414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3" name="Formel" r:id="rId5" imgW="3762308" imgH="504672" progId="Equation.3">
                  <p:embed/>
                </p:oleObj>
              </mc:Choice>
              <mc:Fallback>
                <p:oleObj name="Formel" r:id="rId5" imgW="3762308" imgH="504672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219" y="3511296"/>
                        <a:ext cx="3370317" cy="414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3603913"/>
              </p:ext>
            </p:extLst>
          </p:nvPr>
        </p:nvGraphicFramePr>
        <p:xfrm>
          <a:off x="2606341" y="4497646"/>
          <a:ext cx="4477211" cy="40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4" name="Formel" r:id="rId7" imgW="5286308" imgH="504672" progId="Equation.3">
                  <p:embed/>
                </p:oleObj>
              </mc:Choice>
              <mc:Fallback>
                <p:oleObj name="Formel" r:id="rId7" imgW="5286308" imgH="504672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6341" y="4497646"/>
                        <a:ext cx="4477211" cy="403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5579842"/>
              </p:ext>
            </p:extLst>
          </p:nvPr>
        </p:nvGraphicFramePr>
        <p:xfrm>
          <a:off x="3670479" y="5766817"/>
          <a:ext cx="1023442" cy="268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5" name="Formel" r:id="rId9" imgW="1095487" imgH="276351" progId="Equation.3">
                  <p:embed/>
                </p:oleObj>
              </mc:Choice>
              <mc:Fallback>
                <p:oleObj name="Formel" r:id="rId9" imgW="1095487" imgH="276351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479" y="5766817"/>
                        <a:ext cx="1023442" cy="2682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51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7063" y="1389889"/>
            <a:ext cx="8695857" cy="604966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Rente des </a:t>
            </a:r>
            <a:r>
              <a:rPr lang="de-DE" dirty="0" err="1">
                <a:solidFill>
                  <a:srgbClr val="000000"/>
                </a:solidFill>
              </a:rPr>
              <a:t>konsumenten</a:t>
            </a:r>
            <a:r>
              <a:rPr lang="de-DE" dirty="0">
                <a:solidFill>
                  <a:srgbClr val="000000"/>
                </a:solidFill>
              </a:rPr>
              <a:t>, kompensatorische </a:t>
            </a:r>
            <a:r>
              <a:rPr lang="de-DE" dirty="0" err="1">
                <a:solidFill>
                  <a:srgbClr val="000000"/>
                </a:solidFill>
              </a:rPr>
              <a:t>variation</a:t>
            </a:r>
            <a:r>
              <a:rPr lang="de-DE" dirty="0">
                <a:solidFill>
                  <a:srgbClr val="000000"/>
                </a:solidFill>
              </a:rPr>
              <a:t> und ÄQUIVALENTE VARIATION bei quasilinearen </a:t>
            </a:r>
            <a:r>
              <a:rPr lang="de-DE" dirty="0" err="1">
                <a:solidFill>
                  <a:srgbClr val="000000"/>
                </a:solidFill>
              </a:rPr>
              <a:t>präferenzen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(4)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Bei quasilinearen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präferenzen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gilt somit:</a:t>
            </a:r>
          </a:p>
          <a:p>
            <a:r>
              <a:rPr lang="en-US" altLang="de-DE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CV </a:t>
            </a:r>
            <a:r>
              <a:rPr lang="en-US" altLang="de-DE" sz="16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EV = </a:t>
            </a:r>
            <a:r>
              <a:rPr lang="el-GR" altLang="de-DE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de-DE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CS.</a:t>
            </a:r>
          </a:p>
          <a:p>
            <a:r>
              <a:rPr lang="en-US" sz="1600" b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allgemeinen</a:t>
            </a:r>
            <a:r>
              <a:rPr lang="en-US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d. h. </a:t>
            </a:r>
            <a:r>
              <a:rPr lang="en-US" sz="1600" b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US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anderen</a:t>
            </a:r>
            <a:r>
              <a:rPr lang="en-US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nutzenfunktionen</a:t>
            </a:r>
            <a:r>
              <a:rPr lang="en-US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gilt:</a:t>
            </a:r>
          </a:p>
          <a:p>
            <a:r>
              <a:rPr lang="en-US" altLang="de-DE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EV </a:t>
            </a:r>
            <a:r>
              <a:rPr lang="en-US" altLang="de-DE" sz="16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</a:t>
            </a:r>
            <a:r>
              <a:rPr lang="el-GR" altLang="de-DE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de-DE" sz="1600" b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 </a:t>
            </a:r>
            <a:r>
              <a:rPr lang="en-US" altLang="de-DE" sz="16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CV</a:t>
            </a:r>
            <a:r>
              <a:rPr lang="en-US" alt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355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9419" y="719173"/>
            <a:ext cx="8695857" cy="497205"/>
          </a:xfrm>
        </p:spPr>
        <p:txBody>
          <a:bodyPr/>
          <a:lstStyle/>
          <a:p>
            <a:r>
              <a:rPr lang="de-DE" dirty="0" smtClean="0"/>
              <a:t>Rente der </a:t>
            </a:r>
            <a:r>
              <a:rPr lang="de-DE" dirty="0" err="1" smtClean="0"/>
              <a:t>produzentin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359243"/>
            <a:ext cx="8697417" cy="4841533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524000" y="2000250"/>
            <a:ext cx="0" cy="32623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24000" y="5251450"/>
            <a:ext cx="4857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1524000" y="2905125"/>
            <a:ext cx="4191000" cy="16906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1527175" y="3675063"/>
            <a:ext cx="2279650" cy="1571625"/>
          </a:xfrm>
          <a:prstGeom prst="rect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1527175" y="3659188"/>
            <a:ext cx="2309812" cy="1662112"/>
          </a:xfrm>
          <a:custGeom>
            <a:avLst/>
            <a:gdLst>
              <a:gd name="T0" fmla="*/ 2147483647 w 1455"/>
              <a:gd name="T1" fmla="*/ 2147483647 h 1047"/>
              <a:gd name="T2" fmla="*/ 2147483647 w 1455"/>
              <a:gd name="T3" fmla="*/ 2147483647 h 1047"/>
              <a:gd name="T4" fmla="*/ 2147483647 w 1455"/>
              <a:gd name="T5" fmla="*/ 0 h 1047"/>
              <a:gd name="T6" fmla="*/ 2147483647 w 1455"/>
              <a:gd name="T7" fmla="*/ 2147483647 h 1047"/>
              <a:gd name="T8" fmla="*/ 2147483647 w 1455"/>
              <a:gd name="T9" fmla="*/ 2147483647 h 1047"/>
              <a:gd name="T10" fmla="*/ 0 w 1455"/>
              <a:gd name="T11" fmla="*/ 2147483647 h 10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55"/>
              <a:gd name="T19" fmla="*/ 0 h 1047"/>
              <a:gd name="T20" fmla="*/ 1455 w 1455"/>
              <a:gd name="T21" fmla="*/ 1047 h 104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55" h="1047">
                <a:moveTo>
                  <a:pt x="9" y="999"/>
                </a:moveTo>
                <a:lnTo>
                  <a:pt x="1454" y="999"/>
                </a:lnTo>
                <a:lnTo>
                  <a:pt x="1454" y="0"/>
                </a:lnTo>
                <a:lnTo>
                  <a:pt x="9" y="586"/>
                </a:lnTo>
                <a:lnTo>
                  <a:pt x="9" y="1046"/>
                </a:lnTo>
                <a:lnTo>
                  <a:pt x="0" y="1046"/>
                </a:lnTo>
              </a:path>
            </a:pathLst>
          </a:custGeom>
          <a:solidFill>
            <a:srgbClr val="FF6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181316" y="1905029"/>
            <a:ext cx="3109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1781175" y="1879600"/>
            <a:ext cx="4434274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UMSATZ (FLÄCHE DES RECHTECKS)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noProof="0" dirty="0" smtClean="0">
                <a:solidFill>
                  <a:srgbClr val="000000"/>
                </a:solidFill>
              </a:rPr>
              <a:t>MINUS VARIABLE KOSTEN IST DIE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noProof="0" dirty="0" smtClean="0">
                <a:solidFill>
                  <a:srgbClr val="000000"/>
                </a:solidFill>
              </a:rPr>
              <a:t>RENTE DER </a:t>
            </a:r>
            <a:r>
              <a:rPr kumimoji="0" lang="en-US" altLang="de-DE" sz="16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PRODUZENTIN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Line 18"/>
          <p:cNvSpPr>
            <a:spLocks noChangeShapeType="1"/>
          </p:cNvSpPr>
          <p:nvPr/>
        </p:nvSpPr>
        <p:spPr bwMode="auto">
          <a:xfrm flipH="1">
            <a:off x="2176462" y="2803572"/>
            <a:ext cx="677948" cy="1246141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 flipH="1">
            <a:off x="3581526" y="4460874"/>
            <a:ext cx="854549" cy="254033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4436075" y="4137388"/>
            <a:ext cx="348645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</a:rPr>
              <a:t>VARIABLE </a:t>
            </a:r>
            <a:r>
              <a:rPr kumimoji="0" lang="de-AT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</a:rPr>
              <a:t>KOSTEN SIND DIE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1600" kern="0" dirty="0" smtClean="0">
                <a:solidFill>
                  <a:srgbClr val="555555"/>
                </a:solidFill>
              </a:rPr>
              <a:t>SUMME DER GRENZKOSTEN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55555"/>
              </a:solidFill>
              <a:effectLst/>
              <a:uLnTx/>
              <a:uFillTx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5715000" y="2720138"/>
            <a:ext cx="175528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GRENZKOSTEN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6218238" y="5208588"/>
            <a:ext cx="29976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7163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Kosten-nutzen </a:t>
            </a:r>
            <a:r>
              <a:rPr lang="de-DE" dirty="0" err="1" smtClean="0"/>
              <a:t>analyse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1776" y="2217954"/>
            <a:ext cx="8697417" cy="4032250"/>
          </a:xfrm>
        </p:spPr>
        <p:txBody>
          <a:bodyPr/>
          <a:lstStyle/>
          <a:p>
            <a:endParaRPr lang="de-DE" b="0" dirty="0" smtClean="0"/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Messung des netto-gewinns oder des netto-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verlustEs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durch eine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intervention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auf einem markt, z. b. durch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festlegung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höchstpreises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oder durch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rationierung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Verwendung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konzepte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konsumentenrente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(CS) und 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produzentenrente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(PS). 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261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Geldmaße</a:t>
            </a:r>
            <a:r>
              <a:rPr lang="de-DE" dirty="0" smtClean="0"/>
              <a:t> für tauschgewinne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9007" y="2168526"/>
            <a:ext cx="8697417" cy="4032250"/>
          </a:xfrm>
        </p:spPr>
        <p:txBody>
          <a:bodyPr/>
          <a:lstStyle/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 gibt grundsätzlich drei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maße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die nur in sonderfällten übereinstimmen:</a:t>
            </a:r>
          </a:p>
          <a:p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Äquivalente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Kompensatorische Variation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630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9963" y="719173"/>
            <a:ext cx="8695857" cy="323815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Produzenten- und </a:t>
            </a:r>
            <a:r>
              <a:rPr lang="de-DE" dirty="0" err="1" smtClean="0">
                <a:solidFill>
                  <a:srgbClr val="000000"/>
                </a:solidFill>
              </a:rPr>
              <a:t>konsumentenrente</a:t>
            </a:r>
            <a:r>
              <a:rPr lang="de-DE" dirty="0" smtClean="0">
                <a:solidFill>
                  <a:srgbClr val="000000"/>
                </a:solidFill>
              </a:rPr>
              <a:t>: </a:t>
            </a:r>
            <a:r>
              <a:rPr lang="de-DE" dirty="0" err="1" smtClean="0">
                <a:solidFill>
                  <a:srgbClr val="000000"/>
                </a:solidFill>
              </a:rPr>
              <a:t>konkurrenzmarkt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10962"/>
            <a:ext cx="8697417" cy="5091413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524000" y="1571625"/>
            <a:ext cx="0" cy="42195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524000" y="5780088"/>
            <a:ext cx="4857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524000" y="2243138"/>
            <a:ext cx="4945063" cy="3171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530350" y="1968500"/>
            <a:ext cx="4394200" cy="3810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806825" y="3941763"/>
            <a:ext cx="0" cy="1833562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555750" y="3946525"/>
            <a:ext cx="22367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969963" y="3670300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0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530600" y="578326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0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021964" y="1245352"/>
            <a:ext cx="79989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PREIS</a:t>
            </a: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1524000" y="1968500"/>
            <a:ext cx="2279650" cy="1974850"/>
          </a:xfrm>
          <a:prstGeom prst="rtTriangl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 flipV="1">
            <a:off x="1524000" y="3943350"/>
            <a:ext cx="2286000" cy="1466850"/>
          </a:xfrm>
          <a:prstGeom prst="rtTriangle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1993900" y="4094163"/>
            <a:ext cx="457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505575" y="1914525"/>
            <a:ext cx="121026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ANGEBOT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551394" y="5225213"/>
            <a:ext cx="149239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NACHFRAGE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6218238" y="5737225"/>
            <a:ext cx="81272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D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, Q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S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>
            <a:off x="1573212" y="3946525"/>
            <a:ext cx="22367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177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9963" y="719173"/>
            <a:ext cx="8695857" cy="323815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WOHLFAHRTSVERLUST DURCH MARKTEINGRIFF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10962"/>
            <a:ext cx="8697417" cy="5091413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524000" y="1571625"/>
            <a:ext cx="0" cy="42195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524000" y="5780088"/>
            <a:ext cx="4857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524000" y="2243138"/>
            <a:ext cx="4945063" cy="3171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530350" y="1968500"/>
            <a:ext cx="4394200" cy="3810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806825" y="3941763"/>
            <a:ext cx="0" cy="1833562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555750" y="3946525"/>
            <a:ext cx="22367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088596" y="378042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0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611129" y="5791200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0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021964" y="1245352"/>
            <a:ext cx="79989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PREIS</a:t>
            </a: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1524000" y="1968500"/>
            <a:ext cx="2279650" cy="1974850"/>
          </a:xfrm>
          <a:prstGeom prst="rtTriangl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 flipV="1">
            <a:off x="1524000" y="3943350"/>
            <a:ext cx="2286000" cy="1466850"/>
          </a:xfrm>
          <a:prstGeom prst="rtTriangle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1993900" y="4094163"/>
            <a:ext cx="457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505575" y="1914525"/>
            <a:ext cx="1083630" cy="30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ANGEBOT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551394" y="5208695"/>
            <a:ext cx="149239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NACHFRAGE</a:t>
            </a:r>
          </a:p>
        </p:txBody>
      </p:sp>
      <p:sp>
        <p:nvSpPr>
          <p:cNvPr id="20" name="AutoShape 25"/>
          <p:cNvSpPr>
            <a:spLocks noChangeArrowheads="1"/>
          </p:cNvSpPr>
          <p:nvPr/>
        </p:nvSpPr>
        <p:spPr bwMode="auto">
          <a:xfrm>
            <a:off x="2857500" y="3124200"/>
            <a:ext cx="962025" cy="823913"/>
          </a:xfrm>
          <a:prstGeom prst="rtTriangl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AutoShape 26"/>
          <p:cNvSpPr>
            <a:spLocks noChangeArrowheads="1"/>
          </p:cNvSpPr>
          <p:nvPr/>
        </p:nvSpPr>
        <p:spPr bwMode="auto">
          <a:xfrm flipV="1">
            <a:off x="2860675" y="3949700"/>
            <a:ext cx="952500" cy="612775"/>
          </a:xfrm>
          <a:prstGeom prst="rtTriangl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2859088" y="3103563"/>
            <a:ext cx="0" cy="2678112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2657940" y="578326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5769061" y="2827219"/>
            <a:ext cx="325602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JEDE </a:t>
            </a: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MAßNAHME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 WELCHE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DIE MENGE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VON q</a:t>
            </a:r>
            <a:r>
              <a:rPr lang="en-US" altLang="de-DE" sz="1600" kern="0" baseline="-25000" dirty="0" smtClean="0">
                <a:solidFill>
                  <a:srgbClr val="000000"/>
                </a:solidFill>
              </a:rPr>
              <a:t>0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NACH q</a:t>
            </a:r>
            <a:r>
              <a:rPr lang="en-US" altLang="de-DE" sz="1600" kern="0" baseline="-25000" dirty="0" smtClean="0">
                <a:solidFill>
                  <a:srgbClr val="000000"/>
                </a:solidFill>
              </a:rPr>
              <a:t>1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VERRINGERT,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FÜHRT ZUM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VERLUST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 AN KONSUMENTEN-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RENTE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(ROTES DREIECK) UND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000000"/>
                </a:solidFill>
              </a:rPr>
              <a:t>PRODUZENTENRENTE</a:t>
            </a:r>
            <a:r>
              <a:rPr lang="en-US" altLang="de-DE" sz="1600" kern="0" dirty="0">
                <a:solidFill>
                  <a:srgbClr val="000000"/>
                </a:solidFill>
              </a:rPr>
              <a:t> </a:t>
            </a:r>
            <a:endParaRPr lang="en-US" altLang="de-DE" sz="1600" kern="0" dirty="0" smtClean="0">
              <a:solidFill>
                <a:srgbClr val="000000"/>
              </a:solidFill>
            </a:endParaRP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(SCHWARZES DREIEICK).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6218238" y="5737225"/>
            <a:ext cx="81272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D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, Q</a:t>
            </a:r>
            <a:r>
              <a:rPr kumimoji="0" lang="en-US" altLang="de-DE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S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>
            <a:off x="1582737" y="3949700"/>
            <a:ext cx="22367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431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9963" y="719173"/>
            <a:ext cx="8695857" cy="323815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WOHLFAHRTSVERLUST DURCH BESTEUERUNG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524000" y="1571625"/>
            <a:ext cx="0" cy="42195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524000" y="5780088"/>
            <a:ext cx="4857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524000" y="2243138"/>
            <a:ext cx="4945063" cy="3171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530350" y="1968500"/>
            <a:ext cx="4394200" cy="3810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806825" y="3941763"/>
            <a:ext cx="0" cy="1833562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555750" y="3946525"/>
            <a:ext cx="22367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530600" y="578326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0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021964" y="1245352"/>
            <a:ext cx="79989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PREIS</a:t>
            </a: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1524000" y="1968500"/>
            <a:ext cx="2279650" cy="1974850"/>
          </a:xfrm>
          <a:prstGeom prst="rtTriangl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 flipV="1">
            <a:off x="1524000" y="3943350"/>
            <a:ext cx="2286000" cy="1466850"/>
          </a:xfrm>
          <a:prstGeom prst="rtTriangle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1993900" y="4094163"/>
            <a:ext cx="657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505575" y="1914525"/>
            <a:ext cx="121026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ANGEBOT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415727" y="5040226"/>
            <a:ext cx="149239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NACHFRAGE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519238" y="3105150"/>
            <a:ext cx="1327150" cy="1450975"/>
          </a:xfrm>
          <a:prstGeom prst="rect">
            <a:avLst/>
          </a:prstGeom>
          <a:solidFill>
            <a:srgbClr val="99CCFF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STEUER-</a:t>
            </a: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EINNAHMEN</a:t>
            </a: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1524000" y="1968500"/>
            <a:ext cx="1316038" cy="1144588"/>
          </a:xfrm>
          <a:prstGeom prst="rtTriangl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Text Box 31"/>
          <p:cNvSpPr txBox="1">
            <a:spLocks noChangeArrowheads="1"/>
          </p:cNvSpPr>
          <p:nvPr/>
        </p:nvSpPr>
        <p:spPr bwMode="auto">
          <a:xfrm>
            <a:off x="1587500" y="2576513"/>
            <a:ext cx="4683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1598722" y="4627099"/>
            <a:ext cx="457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26" name="Freeform 33"/>
          <p:cNvSpPr>
            <a:spLocks/>
          </p:cNvSpPr>
          <p:nvPr/>
        </p:nvSpPr>
        <p:spPr bwMode="auto">
          <a:xfrm>
            <a:off x="2857500" y="3119438"/>
            <a:ext cx="942975" cy="1433512"/>
          </a:xfrm>
          <a:custGeom>
            <a:avLst/>
            <a:gdLst>
              <a:gd name="T0" fmla="*/ 0 w 594"/>
              <a:gd name="T1" fmla="*/ 0 h 903"/>
              <a:gd name="T2" fmla="*/ 0 w 594"/>
              <a:gd name="T3" fmla="*/ 2147483647 h 903"/>
              <a:gd name="T4" fmla="*/ 2147483647 w 594"/>
              <a:gd name="T5" fmla="*/ 2147483647 h 903"/>
              <a:gd name="T6" fmla="*/ 0 w 594"/>
              <a:gd name="T7" fmla="*/ 0 h 903"/>
              <a:gd name="T8" fmla="*/ 0 60000 65536"/>
              <a:gd name="T9" fmla="*/ 0 60000 65536"/>
              <a:gd name="T10" fmla="*/ 0 60000 65536"/>
              <a:gd name="T11" fmla="*/ 0 60000 65536"/>
              <a:gd name="T12" fmla="*/ 0 w 594"/>
              <a:gd name="T13" fmla="*/ 0 h 903"/>
              <a:gd name="T14" fmla="*/ 594 w 594"/>
              <a:gd name="T15" fmla="*/ 903 h 9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4" h="903">
                <a:moveTo>
                  <a:pt x="0" y="0"/>
                </a:moveTo>
                <a:lnTo>
                  <a:pt x="0" y="903"/>
                </a:lnTo>
                <a:lnTo>
                  <a:pt x="594" y="516"/>
                </a:lnTo>
                <a:lnTo>
                  <a:pt x="0" y="0"/>
                </a:lnTo>
                <a:close/>
              </a:path>
            </a:pathLst>
          </a:cu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7" name="Line 37"/>
          <p:cNvSpPr>
            <a:spLocks noChangeShapeType="1"/>
          </p:cNvSpPr>
          <p:nvPr/>
        </p:nvSpPr>
        <p:spPr bwMode="auto">
          <a:xfrm flipH="1">
            <a:off x="3194050" y="3081338"/>
            <a:ext cx="376238" cy="739775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>
            <a:off x="2859088" y="3103563"/>
            <a:ext cx="0" cy="2678112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1546225" y="4560888"/>
            <a:ext cx="1312863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0" name="Line 25"/>
          <p:cNvSpPr>
            <a:spLocks noChangeShapeType="1"/>
          </p:cNvSpPr>
          <p:nvPr/>
        </p:nvSpPr>
        <p:spPr bwMode="auto">
          <a:xfrm>
            <a:off x="1550988" y="3113088"/>
            <a:ext cx="130810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969963" y="4298950"/>
            <a:ext cx="4090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957263" y="2855913"/>
            <a:ext cx="4090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3135901" y="2433870"/>
            <a:ext cx="17091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WOHLFAHRTS-</a:t>
            </a: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VERLUST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4" name="Text Box 24"/>
          <p:cNvSpPr txBox="1">
            <a:spLocks noChangeArrowheads="1"/>
          </p:cNvSpPr>
          <p:nvPr/>
        </p:nvSpPr>
        <p:spPr bwMode="auto">
          <a:xfrm>
            <a:off x="2455219" y="1310015"/>
            <a:ext cx="41232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EINHEBUNG EINER MENGENSTEUER, t.</a:t>
            </a:r>
          </a:p>
        </p:txBody>
      </p:sp>
      <p:sp>
        <p:nvSpPr>
          <p:cNvPr id="35" name="AutoShape 29"/>
          <p:cNvSpPr>
            <a:spLocks noChangeArrowheads="1"/>
          </p:cNvSpPr>
          <p:nvPr/>
        </p:nvSpPr>
        <p:spPr bwMode="auto">
          <a:xfrm>
            <a:off x="809624" y="3114675"/>
            <a:ext cx="161925" cy="1443038"/>
          </a:xfrm>
          <a:prstGeom prst="upDownArrow">
            <a:avLst>
              <a:gd name="adj1" fmla="val 50000"/>
              <a:gd name="adj2" fmla="val 89118"/>
            </a:avLst>
          </a:prstGeom>
          <a:solidFill>
            <a:srgbClr val="555555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t</a:t>
            </a:r>
          </a:p>
        </p:txBody>
      </p:sp>
      <p:pic>
        <p:nvPicPr>
          <p:cNvPr id="645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186" y="5791201"/>
            <a:ext cx="765937" cy="45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2674144" y="5775325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altLang="de-DE" sz="1600" dirty="0"/>
              <a:t>q</a:t>
            </a:r>
            <a:r>
              <a:rPr lang="en-US" altLang="de-DE" sz="1600" baseline="-25000" dirty="0"/>
              <a:t>1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03008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7263" y="696886"/>
            <a:ext cx="8695857" cy="415222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WOHLFAHRTSVERLUST </a:t>
            </a:r>
            <a:r>
              <a:rPr lang="de-DE" dirty="0" smtClean="0">
                <a:solidFill>
                  <a:srgbClr val="000000"/>
                </a:solidFill>
              </a:rPr>
              <a:t>DURCH FESTLEGUNG EINES MINDESTPREISES,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524000" y="1571625"/>
            <a:ext cx="0" cy="42195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524000" y="5780088"/>
            <a:ext cx="4857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524000" y="2243138"/>
            <a:ext cx="4945063" cy="3171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530350" y="1968500"/>
            <a:ext cx="4394200" cy="3810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806825" y="3941763"/>
            <a:ext cx="0" cy="1833562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555750" y="3946525"/>
            <a:ext cx="22367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530600" y="578326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0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021964" y="1245352"/>
            <a:ext cx="79989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de-DE" sz="1600" kern="0" dirty="0">
                <a:solidFill>
                  <a:srgbClr val="000000"/>
                </a:solidFill>
              </a:rPr>
              <a:t>PREIS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1524000" y="1968500"/>
            <a:ext cx="2279650" cy="1974850"/>
          </a:xfrm>
          <a:prstGeom prst="rtTriangl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 flipV="1">
            <a:off x="1524000" y="3943350"/>
            <a:ext cx="2286000" cy="1466850"/>
          </a:xfrm>
          <a:prstGeom prst="rtTriangle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1993900" y="4094163"/>
            <a:ext cx="657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505575" y="1914525"/>
            <a:ext cx="121026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ANGEBOT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514919" y="5093772"/>
            <a:ext cx="149239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NACHFRAGE</a:t>
            </a:r>
          </a:p>
        </p:txBody>
      </p:sp>
      <p:pic>
        <p:nvPicPr>
          <p:cNvPr id="655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575" y="5860673"/>
            <a:ext cx="773728" cy="406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Freeform 31"/>
          <p:cNvSpPr>
            <a:spLocks/>
          </p:cNvSpPr>
          <p:nvPr/>
        </p:nvSpPr>
        <p:spPr bwMode="auto">
          <a:xfrm>
            <a:off x="1514475" y="3109913"/>
            <a:ext cx="1338263" cy="2295525"/>
          </a:xfrm>
          <a:custGeom>
            <a:avLst/>
            <a:gdLst>
              <a:gd name="T0" fmla="*/ 2147483647 w 843"/>
              <a:gd name="T1" fmla="*/ 0 h 1446"/>
              <a:gd name="T2" fmla="*/ 0 w 843"/>
              <a:gd name="T3" fmla="*/ 2147483647 h 1446"/>
              <a:gd name="T4" fmla="*/ 2147483647 w 843"/>
              <a:gd name="T5" fmla="*/ 2147483647 h 1446"/>
              <a:gd name="T6" fmla="*/ 2147483647 w 843"/>
              <a:gd name="T7" fmla="*/ 0 h 1446"/>
              <a:gd name="T8" fmla="*/ 2147483647 w 843"/>
              <a:gd name="T9" fmla="*/ 0 h 14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3"/>
              <a:gd name="T16" fmla="*/ 0 h 1446"/>
              <a:gd name="T17" fmla="*/ 843 w 843"/>
              <a:gd name="T18" fmla="*/ 1446 h 14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3" h="1446">
                <a:moveTo>
                  <a:pt x="3" y="0"/>
                </a:moveTo>
                <a:lnTo>
                  <a:pt x="0" y="1446"/>
                </a:lnTo>
                <a:lnTo>
                  <a:pt x="843" y="909"/>
                </a:lnTo>
                <a:lnTo>
                  <a:pt x="843" y="0"/>
                </a:lnTo>
                <a:lnTo>
                  <a:pt x="3" y="0"/>
                </a:lnTo>
                <a:close/>
              </a:path>
            </a:pathLst>
          </a:custGeom>
          <a:solidFill>
            <a:srgbClr val="5F5F5F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2857500" y="3119438"/>
            <a:ext cx="942975" cy="1433512"/>
          </a:xfrm>
          <a:custGeom>
            <a:avLst/>
            <a:gdLst>
              <a:gd name="T0" fmla="*/ 0 w 594"/>
              <a:gd name="T1" fmla="*/ 0 h 903"/>
              <a:gd name="T2" fmla="*/ 0 w 594"/>
              <a:gd name="T3" fmla="*/ 2147483647 h 903"/>
              <a:gd name="T4" fmla="*/ 2147483647 w 594"/>
              <a:gd name="T5" fmla="*/ 2147483647 h 903"/>
              <a:gd name="T6" fmla="*/ 0 w 594"/>
              <a:gd name="T7" fmla="*/ 0 h 903"/>
              <a:gd name="T8" fmla="*/ 0 60000 65536"/>
              <a:gd name="T9" fmla="*/ 0 60000 65536"/>
              <a:gd name="T10" fmla="*/ 0 60000 65536"/>
              <a:gd name="T11" fmla="*/ 0 60000 65536"/>
              <a:gd name="T12" fmla="*/ 0 w 594"/>
              <a:gd name="T13" fmla="*/ 0 h 903"/>
              <a:gd name="T14" fmla="*/ 594 w 594"/>
              <a:gd name="T15" fmla="*/ 903 h 9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4" h="903">
                <a:moveTo>
                  <a:pt x="0" y="0"/>
                </a:moveTo>
                <a:lnTo>
                  <a:pt x="0" y="903"/>
                </a:lnTo>
                <a:lnTo>
                  <a:pt x="594" y="516"/>
                </a:lnTo>
                <a:lnTo>
                  <a:pt x="0" y="0"/>
                </a:lnTo>
                <a:close/>
              </a:path>
            </a:pathLst>
          </a:cu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>
            <a:off x="2859088" y="3103563"/>
            <a:ext cx="0" cy="2678112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2606675" y="578326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5" name="Text Box 36"/>
          <p:cNvSpPr txBox="1">
            <a:spLocks noChangeArrowheads="1"/>
          </p:cNvSpPr>
          <p:nvPr/>
        </p:nvSpPr>
        <p:spPr bwMode="auto">
          <a:xfrm>
            <a:off x="3135901" y="2433870"/>
            <a:ext cx="17091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WOHLFAHRTS-</a:t>
            </a:r>
          </a:p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VERLUST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 flipH="1">
            <a:off x="3194050" y="3081338"/>
            <a:ext cx="376238" cy="739775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1111114" y="2955925"/>
            <a:ext cx="4315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m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8" name="Line 20"/>
          <p:cNvSpPr>
            <a:spLocks noChangeShapeType="1"/>
          </p:cNvSpPr>
          <p:nvPr/>
        </p:nvSpPr>
        <p:spPr bwMode="auto">
          <a:xfrm>
            <a:off x="1550988" y="3113088"/>
            <a:ext cx="130810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916311" y="3117523"/>
            <a:ext cx="23551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FESTLEGUNG EINES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MINDESTPREISES, </a:t>
            </a: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8910948" y="656278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kern="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 p</a:t>
            </a:r>
            <a:r>
              <a:rPr lang="en-US" altLang="de-DE" b="1" kern="0" baseline="-25000" dirty="0" smtClean="0">
                <a:solidFill>
                  <a:srgbClr val="000000"/>
                </a:solidFill>
                <a:latin typeface="Arial" pitchFamily="34" charset="0"/>
                <a:ea typeface="ＭＳ Ｐゴシック" charset="-128"/>
              </a:rPr>
              <a:t>m</a:t>
            </a:r>
            <a:endParaRPr lang="de-DE" dirty="0"/>
          </a:p>
        </p:txBody>
      </p:sp>
      <p:sp>
        <p:nvSpPr>
          <p:cNvPr id="31" name="AutoShape 32"/>
          <p:cNvSpPr>
            <a:spLocks noChangeArrowheads="1"/>
          </p:cNvSpPr>
          <p:nvPr/>
        </p:nvSpPr>
        <p:spPr bwMode="auto">
          <a:xfrm>
            <a:off x="2843213" y="5322888"/>
            <a:ext cx="952500" cy="225425"/>
          </a:xfrm>
          <a:prstGeom prst="leftArrow">
            <a:avLst>
              <a:gd name="adj1" fmla="val 50000"/>
              <a:gd name="adj2" fmla="val 105634"/>
            </a:avLst>
          </a:prstGeom>
          <a:solidFill>
            <a:srgbClr val="FF33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1816100" y="3811588"/>
            <a:ext cx="457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33" name="Text Box 25"/>
          <p:cNvSpPr txBox="1">
            <a:spLocks noChangeArrowheads="1"/>
          </p:cNvSpPr>
          <p:nvPr/>
        </p:nvSpPr>
        <p:spPr bwMode="auto">
          <a:xfrm>
            <a:off x="1587500" y="2576513"/>
            <a:ext cx="4683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</p:spTree>
    <p:extLst>
      <p:ext uri="{BB962C8B-B14F-4D97-AF65-F5344CB8AC3E}">
        <p14:creationId xmlns:p14="http://schemas.microsoft.com/office/powerpoint/2010/main" val="379014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9963" y="719173"/>
            <a:ext cx="8695857" cy="32381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WOHLFAHRTSVERLUST DURCH FESTLEGUNG EINES </a:t>
            </a:r>
            <a:r>
              <a:rPr lang="de-DE" dirty="0" smtClean="0">
                <a:solidFill>
                  <a:srgbClr val="000000"/>
                </a:solidFill>
              </a:rPr>
              <a:t>HÖCHSTPREISES</a:t>
            </a:r>
            <a:r>
              <a:rPr lang="de-DE" dirty="0">
                <a:solidFill>
                  <a:srgbClr val="000000"/>
                </a:solidFill>
              </a:rPr>
              <a:t>, </a:t>
            </a:r>
            <a:r>
              <a:rPr lang="de-DE" cap="none" dirty="0" err="1" smtClean="0">
                <a:solidFill>
                  <a:srgbClr val="000000"/>
                </a:solidFill>
              </a:rPr>
              <a:t>p</a:t>
            </a:r>
            <a:r>
              <a:rPr lang="de-DE" cap="none" baseline="-25000" dirty="0" err="1" smtClean="0">
                <a:solidFill>
                  <a:srgbClr val="000000"/>
                </a:solidFill>
              </a:rPr>
              <a:t>h</a:t>
            </a:r>
            <a:endParaRPr lang="de-DE" cap="none" baseline="-25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524000" y="1571625"/>
            <a:ext cx="0" cy="42195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524000" y="5780088"/>
            <a:ext cx="4857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524000" y="2243138"/>
            <a:ext cx="4945063" cy="3171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530350" y="1968500"/>
            <a:ext cx="4394200" cy="3810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806825" y="3941763"/>
            <a:ext cx="0" cy="1833562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555750" y="3946525"/>
            <a:ext cx="22367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530600" y="578326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0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021964" y="1245352"/>
            <a:ext cx="79989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PREIS</a:t>
            </a: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1524000" y="1968500"/>
            <a:ext cx="2279650" cy="1974850"/>
          </a:xfrm>
          <a:prstGeom prst="rtTriangl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 flipV="1">
            <a:off x="1524000" y="3943350"/>
            <a:ext cx="2286000" cy="1466850"/>
          </a:xfrm>
          <a:prstGeom prst="rtTriangle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1993900" y="4094163"/>
            <a:ext cx="657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505575" y="1914525"/>
            <a:ext cx="121026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ANGEBOT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551394" y="5081415"/>
            <a:ext cx="149239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NACHFRAGE</a:t>
            </a:r>
          </a:p>
        </p:txBody>
      </p:sp>
      <p:sp>
        <p:nvSpPr>
          <p:cNvPr id="20" name="Freeform 29"/>
          <p:cNvSpPr>
            <a:spLocks/>
          </p:cNvSpPr>
          <p:nvPr/>
        </p:nvSpPr>
        <p:spPr bwMode="auto">
          <a:xfrm>
            <a:off x="1524000" y="1981200"/>
            <a:ext cx="1328738" cy="2566988"/>
          </a:xfrm>
          <a:custGeom>
            <a:avLst/>
            <a:gdLst>
              <a:gd name="T0" fmla="*/ 0 w 837"/>
              <a:gd name="T1" fmla="*/ 0 h 1617"/>
              <a:gd name="T2" fmla="*/ 0 w 837"/>
              <a:gd name="T3" fmla="*/ 2147483647 h 1617"/>
              <a:gd name="T4" fmla="*/ 2147483647 w 837"/>
              <a:gd name="T5" fmla="*/ 2147483647 h 1617"/>
              <a:gd name="T6" fmla="*/ 2147483647 w 837"/>
              <a:gd name="T7" fmla="*/ 2147483647 h 1617"/>
              <a:gd name="T8" fmla="*/ 0 w 837"/>
              <a:gd name="T9" fmla="*/ 0 h 16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37"/>
              <a:gd name="T16" fmla="*/ 0 h 1617"/>
              <a:gd name="T17" fmla="*/ 837 w 837"/>
              <a:gd name="T18" fmla="*/ 1617 h 16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37" h="1617">
                <a:moveTo>
                  <a:pt x="0" y="0"/>
                </a:moveTo>
                <a:lnTo>
                  <a:pt x="0" y="1617"/>
                </a:lnTo>
                <a:lnTo>
                  <a:pt x="837" y="1617"/>
                </a:lnTo>
                <a:lnTo>
                  <a:pt x="837" y="714"/>
                </a:lnTo>
                <a:lnTo>
                  <a:pt x="0" y="0"/>
                </a:lnTo>
                <a:close/>
              </a:path>
            </a:pathLst>
          </a:cu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1792288" y="3352800"/>
            <a:ext cx="4683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  <p:sp>
        <p:nvSpPr>
          <p:cNvPr id="22" name="AutoShape 28"/>
          <p:cNvSpPr>
            <a:spLocks noChangeArrowheads="1"/>
          </p:cNvSpPr>
          <p:nvPr/>
        </p:nvSpPr>
        <p:spPr bwMode="auto">
          <a:xfrm flipV="1">
            <a:off x="1528763" y="4557713"/>
            <a:ext cx="1328737" cy="838200"/>
          </a:xfrm>
          <a:prstGeom prst="rtTriangl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2857500" y="3119438"/>
            <a:ext cx="942975" cy="1433512"/>
          </a:xfrm>
          <a:custGeom>
            <a:avLst/>
            <a:gdLst>
              <a:gd name="T0" fmla="*/ 0 w 594"/>
              <a:gd name="T1" fmla="*/ 0 h 903"/>
              <a:gd name="T2" fmla="*/ 0 w 594"/>
              <a:gd name="T3" fmla="*/ 2147483647 h 903"/>
              <a:gd name="T4" fmla="*/ 2147483647 w 594"/>
              <a:gd name="T5" fmla="*/ 2147483647 h 903"/>
              <a:gd name="T6" fmla="*/ 0 w 594"/>
              <a:gd name="T7" fmla="*/ 0 h 903"/>
              <a:gd name="T8" fmla="*/ 0 60000 65536"/>
              <a:gd name="T9" fmla="*/ 0 60000 65536"/>
              <a:gd name="T10" fmla="*/ 0 60000 65536"/>
              <a:gd name="T11" fmla="*/ 0 60000 65536"/>
              <a:gd name="T12" fmla="*/ 0 w 594"/>
              <a:gd name="T13" fmla="*/ 0 h 903"/>
              <a:gd name="T14" fmla="*/ 594 w 594"/>
              <a:gd name="T15" fmla="*/ 903 h 9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4" h="903">
                <a:moveTo>
                  <a:pt x="0" y="0"/>
                </a:moveTo>
                <a:lnTo>
                  <a:pt x="0" y="903"/>
                </a:lnTo>
                <a:lnTo>
                  <a:pt x="594" y="516"/>
                </a:lnTo>
                <a:lnTo>
                  <a:pt x="0" y="0"/>
                </a:lnTo>
                <a:close/>
              </a:path>
            </a:pathLst>
          </a:cu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665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8" y="2449919"/>
            <a:ext cx="1657540" cy="63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1647793" y="4689267"/>
            <a:ext cx="457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>
            <a:off x="2859088" y="3103563"/>
            <a:ext cx="0" cy="2678112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2606675" y="578326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5924550" y="3103563"/>
            <a:ext cx="22589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FESTLEGUNG EINES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HÖCHSTPREISES, </a:t>
            </a: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Line 18"/>
          <p:cNvSpPr>
            <a:spLocks noChangeShapeType="1"/>
          </p:cNvSpPr>
          <p:nvPr/>
        </p:nvSpPr>
        <p:spPr bwMode="auto">
          <a:xfrm>
            <a:off x="1546225" y="4560888"/>
            <a:ext cx="1312863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1153169" y="4367258"/>
            <a:ext cx="3930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h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1" name="Line 26"/>
          <p:cNvSpPr>
            <a:spLocks noChangeShapeType="1"/>
          </p:cNvSpPr>
          <p:nvPr/>
        </p:nvSpPr>
        <p:spPr bwMode="auto">
          <a:xfrm flipH="1">
            <a:off x="3194050" y="2955926"/>
            <a:ext cx="598488" cy="865188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314" y="5780088"/>
            <a:ext cx="827902" cy="43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AutoShape 30"/>
          <p:cNvSpPr>
            <a:spLocks noChangeArrowheads="1"/>
          </p:cNvSpPr>
          <p:nvPr/>
        </p:nvSpPr>
        <p:spPr bwMode="auto">
          <a:xfrm>
            <a:off x="2843213" y="5322888"/>
            <a:ext cx="952500" cy="225425"/>
          </a:xfrm>
          <a:prstGeom prst="leftArrow">
            <a:avLst>
              <a:gd name="adj1" fmla="val 50000"/>
              <a:gd name="adj2" fmla="val 105634"/>
            </a:avLst>
          </a:prstGeom>
          <a:solidFill>
            <a:srgbClr val="FF33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61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7263" y="793314"/>
            <a:ext cx="8695857" cy="323815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WOHLFAHRTSVERLUST DURCH </a:t>
            </a:r>
            <a:r>
              <a:rPr lang="de-DE" dirty="0" smtClean="0">
                <a:solidFill>
                  <a:srgbClr val="000000"/>
                </a:solidFill>
              </a:rPr>
              <a:t>RATIONIERUNG MIT BEZUGSSCHEINEN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506538" y="1615326"/>
            <a:ext cx="17462" cy="417587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524000" y="5780088"/>
            <a:ext cx="48577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524000" y="2243138"/>
            <a:ext cx="4945063" cy="3171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1530350" y="1968500"/>
            <a:ext cx="4394200" cy="3810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806825" y="3941763"/>
            <a:ext cx="0" cy="1833562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555750" y="3946525"/>
            <a:ext cx="223678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530600" y="578326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0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021964" y="1245352"/>
            <a:ext cx="79989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PREIS</a:t>
            </a: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1524000" y="1968500"/>
            <a:ext cx="2279650" cy="1974850"/>
          </a:xfrm>
          <a:prstGeom prst="rtTriangl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 flipV="1">
            <a:off x="1524000" y="3943350"/>
            <a:ext cx="2286000" cy="1466850"/>
          </a:xfrm>
          <a:prstGeom prst="rtTriangle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1993900" y="4094163"/>
            <a:ext cx="657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505575" y="1914525"/>
            <a:ext cx="1210268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ANGEBOT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638707" y="5180893"/>
            <a:ext cx="149239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NACHFRAGE</a:t>
            </a:r>
          </a:p>
        </p:txBody>
      </p:sp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826" y="5778500"/>
            <a:ext cx="742622" cy="389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31"/>
          <p:cNvSpPr>
            <a:spLocks noChangeArrowheads="1"/>
          </p:cNvSpPr>
          <p:nvPr/>
        </p:nvSpPr>
        <p:spPr bwMode="auto">
          <a:xfrm>
            <a:off x="1519238" y="3105150"/>
            <a:ext cx="1327150" cy="1450975"/>
          </a:xfrm>
          <a:prstGeom prst="rect">
            <a:avLst/>
          </a:prstGeom>
          <a:solidFill>
            <a:srgbClr val="99CCFF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algn="ctr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1524000" y="1571625"/>
            <a:ext cx="0" cy="42195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 flipV="1">
            <a:off x="1528763" y="4557713"/>
            <a:ext cx="1328737" cy="838200"/>
          </a:xfrm>
          <a:prstGeom prst="rtTriangl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1593275" y="4638259"/>
            <a:ext cx="457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PS</a:t>
            </a:r>
          </a:p>
        </p:txBody>
      </p:sp>
      <p:sp>
        <p:nvSpPr>
          <p:cNvPr id="26" name="Freeform 19"/>
          <p:cNvSpPr>
            <a:spLocks/>
          </p:cNvSpPr>
          <p:nvPr/>
        </p:nvSpPr>
        <p:spPr bwMode="auto">
          <a:xfrm>
            <a:off x="2857500" y="3119438"/>
            <a:ext cx="942975" cy="1433512"/>
          </a:xfrm>
          <a:custGeom>
            <a:avLst/>
            <a:gdLst>
              <a:gd name="T0" fmla="*/ 0 w 594"/>
              <a:gd name="T1" fmla="*/ 0 h 903"/>
              <a:gd name="T2" fmla="*/ 0 w 594"/>
              <a:gd name="T3" fmla="*/ 2147483647 h 903"/>
              <a:gd name="T4" fmla="*/ 2147483647 w 594"/>
              <a:gd name="T5" fmla="*/ 2147483647 h 903"/>
              <a:gd name="T6" fmla="*/ 0 w 594"/>
              <a:gd name="T7" fmla="*/ 0 h 903"/>
              <a:gd name="T8" fmla="*/ 0 60000 65536"/>
              <a:gd name="T9" fmla="*/ 0 60000 65536"/>
              <a:gd name="T10" fmla="*/ 0 60000 65536"/>
              <a:gd name="T11" fmla="*/ 0 60000 65536"/>
              <a:gd name="T12" fmla="*/ 0 w 594"/>
              <a:gd name="T13" fmla="*/ 0 h 903"/>
              <a:gd name="T14" fmla="*/ 594 w 594"/>
              <a:gd name="T15" fmla="*/ 903 h 9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4" h="903">
                <a:moveTo>
                  <a:pt x="0" y="0"/>
                </a:moveTo>
                <a:lnTo>
                  <a:pt x="0" y="903"/>
                </a:lnTo>
                <a:lnTo>
                  <a:pt x="594" y="516"/>
                </a:lnTo>
                <a:lnTo>
                  <a:pt x="0" y="0"/>
                </a:lnTo>
                <a:close/>
              </a:path>
            </a:pathLst>
          </a:cu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27" name="Freeform 33"/>
          <p:cNvSpPr>
            <a:spLocks/>
          </p:cNvSpPr>
          <p:nvPr/>
        </p:nvSpPr>
        <p:spPr bwMode="auto">
          <a:xfrm rot="274132">
            <a:off x="447675" y="3668841"/>
            <a:ext cx="1555750" cy="2568575"/>
          </a:xfrm>
          <a:custGeom>
            <a:avLst/>
            <a:gdLst>
              <a:gd name="T0" fmla="*/ 2147483647 w 980"/>
              <a:gd name="T1" fmla="*/ 2147483647 h 1618"/>
              <a:gd name="T2" fmla="*/ 2147483647 w 980"/>
              <a:gd name="T3" fmla="*/ 2147483647 h 1618"/>
              <a:gd name="T4" fmla="*/ 2147483647 w 980"/>
              <a:gd name="T5" fmla="*/ 2147483647 h 1618"/>
              <a:gd name="T6" fmla="*/ 2147483647 w 980"/>
              <a:gd name="T7" fmla="*/ 2147483647 h 1618"/>
              <a:gd name="T8" fmla="*/ 2147483647 w 980"/>
              <a:gd name="T9" fmla="*/ 2147483647 h 16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80"/>
              <a:gd name="T16" fmla="*/ 0 h 1618"/>
              <a:gd name="T17" fmla="*/ 980 w 980"/>
              <a:gd name="T18" fmla="*/ 1618 h 16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80" h="1618">
                <a:moveTo>
                  <a:pt x="96" y="1618"/>
                </a:moveTo>
                <a:cubicBezTo>
                  <a:pt x="48" y="1206"/>
                  <a:pt x="0" y="795"/>
                  <a:pt x="17" y="545"/>
                </a:cubicBezTo>
                <a:cubicBezTo>
                  <a:pt x="34" y="295"/>
                  <a:pt x="114" y="208"/>
                  <a:pt x="199" y="119"/>
                </a:cubicBezTo>
                <a:cubicBezTo>
                  <a:pt x="284" y="30"/>
                  <a:pt x="400" y="16"/>
                  <a:pt x="530" y="8"/>
                </a:cubicBezTo>
                <a:cubicBezTo>
                  <a:pt x="660" y="0"/>
                  <a:pt x="820" y="36"/>
                  <a:pt x="980" y="72"/>
                </a:cubicBezTo>
              </a:path>
            </a:pathLst>
          </a:custGeom>
          <a:noFill/>
          <a:ln w="76200">
            <a:solidFill>
              <a:srgbClr val="00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8" name="Line 17"/>
          <p:cNvSpPr>
            <a:spLocks noChangeShapeType="1"/>
          </p:cNvSpPr>
          <p:nvPr/>
        </p:nvSpPr>
        <p:spPr bwMode="auto">
          <a:xfrm>
            <a:off x="1546225" y="4560888"/>
            <a:ext cx="1312863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1124398" y="2934286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0" name="Text Box 18"/>
          <p:cNvSpPr txBox="1">
            <a:spLocks noChangeArrowheads="1"/>
          </p:cNvSpPr>
          <p:nvPr/>
        </p:nvSpPr>
        <p:spPr bwMode="auto">
          <a:xfrm>
            <a:off x="1143721" y="4350508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2859088" y="3103563"/>
            <a:ext cx="0" cy="2678112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2606675" y="5783263"/>
            <a:ext cx="3850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q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674" y="2485622"/>
            <a:ext cx="1623404" cy="61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Line 26"/>
          <p:cNvSpPr>
            <a:spLocks noChangeShapeType="1"/>
          </p:cNvSpPr>
          <p:nvPr/>
        </p:nvSpPr>
        <p:spPr bwMode="auto">
          <a:xfrm flipH="1">
            <a:off x="3194050" y="2955926"/>
            <a:ext cx="533400" cy="865188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35" name="Text Box 32"/>
          <p:cNvSpPr txBox="1">
            <a:spLocks noChangeArrowheads="1"/>
          </p:cNvSpPr>
          <p:nvPr/>
        </p:nvSpPr>
        <p:spPr bwMode="auto">
          <a:xfrm>
            <a:off x="252551" y="6117709"/>
            <a:ext cx="4916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ERLÖS DER BESITZER VON BEZUGSSCHEINEN</a:t>
            </a: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4935473" y="3623359"/>
            <a:ext cx="37000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RATIONIERUNG DURCH AUSGABE 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VON BEZUGSSCHEINEN</a:t>
            </a:r>
          </a:p>
        </p:txBody>
      </p:sp>
    </p:spTree>
    <p:extLst>
      <p:ext uri="{BB962C8B-B14F-4D97-AF65-F5344CB8AC3E}">
        <p14:creationId xmlns:p14="http://schemas.microsoft.com/office/powerpoint/2010/main" val="322540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679" y="851473"/>
            <a:ext cx="8695857" cy="343343"/>
          </a:xfrm>
        </p:spPr>
        <p:txBody>
          <a:bodyPr/>
          <a:lstStyle/>
          <a:p>
            <a:r>
              <a:rPr lang="de-DE" dirty="0" smtClean="0"/>
              <a:t>Nutzengewinne ausgedrückt in </a:t>
            </a:r>
            <a:r>
              <a:rPr lang="de-DE" dirty="0" err="1" smtClean="0"/>
              <a:t>euro</a:t>
            </a:r>
            <a:r>
              <a:rPr lang="de-DE" dirty="0" smtClean="0"/>
              <a:t> (1)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2548" y="1609344"/>
            <a:ext cx="8697417" cy="4181856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Annahme: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benzin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kann nur in ganzzahligen (unteilbaren) mengen von 1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zum preis von </a:t>
            </a:r>
            <a:r>
              <a:rPr lang="de-DE" sz="1600" b="0" cap="none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gekauft werden.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wollen mit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den höchsten preis bezeichnen, den ein konsument für den ersten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benzin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zahlen bereit ist.</a:t>
            </a:r>
          </a:p>
          <a:p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genannt vorbehaltspreis, entspricht dann dem grenznutzen des ersten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liters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ausgedrückt in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ist dann der vorbehaltspreis für 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en zweiten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benzin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und entspricht dem grenznutzen des zweiten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liters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wiederum in Geld ausgedrückt.</a:t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Usw.</a:t>
            </a:r>
          </a:p>
          <a:p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de-DE" sz="1600" b="0" cap="none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+ … +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nutzenänderung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in Euro,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kaufs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benzin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endParaRPr lang="de-DE" b="0" dirty="0" smtClean="0"/>
          </a:p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095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Nutzengewinne ausgedrückt in </a:t>
            </a:r>
            <a:r>
              <a:rPr lang="de-DE" dirty="0" err="1">
                <a:solidFill>
                  <a:srgbClr val="000000"/>
                </a:solidFill>
              </a:rPr>
              <a:t>euro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(2)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Alternative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darstellung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durch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summierung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€-äquivalente der netto-nutzengewinne jeder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konsumeinheit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Für den ersten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    €(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Für den zweiten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liter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   €(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   usw.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Insgesamt somit:    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€(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r</a:t>
            </a:r>
            <a:r>
              <a:rPr lang="en-US" altLang="de-DE" sz="1600" b="0" kern="0" cap="none" spc="0" baseline="-25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1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– </a:t>
            </a:r>
            <a:r>
              <a:rPr lang="en-US" altLang="de-DE" sz="1600" b="0" kern="0" cap="none" spc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</a:t>
            </a:r>
            <a:r>
              <a:rPr lang="en-US" altLang="de-DE" sz="1600" b="0" kern="0" cap="none" spc="0" baseline="-2500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) 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+ 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€(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r</a:t>
            </a:r>
            <a:r>
              <a:rPr lang="en-US" altLang="de-DE" sz="1600" b="0" kern="0" cap="none" spc="0" baseline="-25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2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– </a:t>
            </a:r>
            <a:r>
              <a:rPr lang="en-US" altLang="de-DE" sz="1600" b="0" kern="0" cap="none" spc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</a:t>
            </a:r>
            <a:r>
              <a:rPr lang="en-US" altLang="de-DE" sz="1600" b="0" kern="0" cap="none" spc="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</a:t>
            </a:r>
            <a:r>
              <a:rPr lang="en-US" altLang="de-DE" sz="1600" b="0" kern="0" cap="none" spc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) 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+ …</a:t>
            </a: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	Solange gilt, dass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b="0" cap="none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1600" b="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&gt; 0. </a:t>
            </a:r>
            <a: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/>
            </a:r>
            <a:br>
              <a:rPr lang="en-US" altLang="de-DE" sz="1600" b="0" kern="0" cap="none" spc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</a:br>
            <a:endParaRPr lang="de-DE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Wenn wir WEITERS anstatt der unteilbaren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größen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kontinuierliche mengen unterstellen, dann ergibt sich die folgende grafische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darstellung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für den netto-nutzengewinn.</a:t>
            </a:r>
          </a:p>
          <a:p>
            <a:r>
              <a:rPr lang="de-DE" b="0" dirty="0" smtClean="0"/>
              <a:t>  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957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6996" y="684849"/>
            <a:ext cx="8695857" cy="345666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Nutzengewinne ausgedrückt in </a:t>
            </a:r>
            <a:r>
              <a:rPr lang="de-DE" dirty="0" err="1" smtClean="0">
                <a:solidFill>
                  <a:srgbClr val="000000"/>
                </a:solidFill>
              </a:rPr>
              <a:t>euro</a:t>
            </a:r>
            <a:r>
              <a:rPr lang="de-DE" dirty="0" smtClean="0">
                <a:solidFill>
                  <a:srgbClr val="000000"/>
                </a:solidFill>
              </a:rPr>
              <a:t> - grafisch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291772"/>
            <a:ext cx="8697417" cy="4572000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1647825" y="2260600"/>
            <a:ext cx="3467100" cy="1612900"/>
          </a:xfrm>
          <a:prstGeom prst="rtTriangl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1638300" y="2298700"/>
            <a:ext cx="4699000" cy="218440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666875" y="4476750"/>
            <a:ext cx="5715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 flipV="1">
            <a:off x="1643063" y="1762125"/>
            <a:ext cx="0" cy="27146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>
            <a:off x="1647825" y="3886200"/>
            <a:ext cx="5334000" cy="0"/>
          </a:xfrm>
          <a:prstGeom prst="line">
            <a:avLst/>
          </a:prstGeom>
          <a:noFill/>
          <a:ln w="50800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85523" y="1438638"/>
            <a:ext cx="1915886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VORBEHALTS-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PREISE </a:t>
            </a:r>
            <a:r>
              <a:rPr lang="en-US" altLang="de-DE" sz="1600" kern="0" dirty="0" smtClean="0">
                <a:solidFill>
                  <a:srgbClr val="000000"/>
                </a:solidFill>
              </a:rPr>
              <a:t>IN €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981825" y="3703902"/>
            <a:ext cx="48837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6103642" y="4562488"/>
            <a:ext cx="16991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BENZINMENGE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2420580" y="1773260"/>
            <a:ext cx="496129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KURVE DER VORBEHALTSPREISE FÜR BENZIN,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noProof="0" dirty="0" smtClean="0">
                <a:solidFill>
                  <a:srgbClr val="000000"/>
                </a:solidFill>
              </a:rPr>
              <a:t>KONTINUIERLICHE MENGEN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3817760" y="2507018"/>
            <a:ext cx="407803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€-WERT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 DES NETTO-NUTZENGEWINNS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3142445" y="2846214"/>
            <a:ext cx="1172380" cy="544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25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6264" y="987189"/>
            <a:ext cx="8695857" cy="353931"/>
          </a:xfrm>
        </p:spPr>
        <p:txBody>
          <a:bodyPr/>
          <a:lstStyle/>
          <a:p>
            <a:r>
              <a:rPr lang="de-DE" dirty="0" smtClean="0"/>
              <a:t>KURVE DER VORBEHALTSPREISE UND NACHFRAGEKURVE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3158" y="1682497"/>
            <a:ext cx="8697417" cy="4361870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SCHÄTZUNG DER Kurve der Vorbehaltspreise eines Konsumenten ist schwierig.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Daher näherungsweise: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verwendung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der nachfragekurve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Unterschied: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vorbehaltspreis-kurve beschreibt die werte einzelner 	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einheiten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eines gutes</a:t>
            </a:r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sequentiell gekauft werden.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	die Nachfragekurve BESCHREIBT den preis, den man für eine 	bestimmte menge eines gutes, die gleichzeitig gekauft wird, zu 	zahlen bereit ist.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Diese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näherung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ergibt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konsumentenrente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als eine maß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nutzengewinns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err="1" smtClean="0"/>
              <a:t>Varian</a:t>
            </a:r>
            <a:r>
              <a:rPr lang="de-DE" dirty="0" smtClean="0"/>
              <a:t>: Grundzüge der Mikroökonomik 9. A. De </a:t>
            </a:r>
            <a:r>
              <a:rPr lang="de-DE" dirty="0" err="1" smtClean="0"/>
              <a:t>Gruyter</a:t>
            </a:r>
            <a:r>
              <a:rPr lang="de-DE" dirty="0" smtClean="0"/>
              <a:t> Oldenbourg 2016. ISBN 978-3-11-044093-5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700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6996" y="684849"/>
            <a:ext cx="8695857" cy="345666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Nutzengewinne ausgedrückt in </a:t>
            </a:r>
            <a:r>
              <a:rPr lang="de-DE" dirty="0" err="1" smtClean="0">
                <a:solidFill>
                  <a:srgbClr val="000000"/>
                </a:solidFill>
              </a:rPr>
              <a:t>euro</a:t>
            </a:r>
            <a:r>
              <a:rPr lang="de-DE" dirty="0" smtClean="0">
                <a:solidFill>
                  <a:srgbClr val="000000"/>
                </a:solidFill>
              </a:rPr>
              <a:t> - grafisch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1647825" y="2260600"/>
            <a:ext cx="3467100" cy="1612900"/>
          </a:xfrm>
          <a:prstGeom prst="rtTriangle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1638300" y="2298700"/>
            <a:ext cx="4699000" cy="218440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666875" y="4476750"/>
            <a:ext cx="5715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 flipV="1">
            <a:off x="1643063" y="1762125"/>
            <a:ext cx="0" cy="27146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>
            <a:off x="1647825" y="3886200"/>
            <a:ext cx="5334000" cy="0"/>
          </a:xfrm>
          <a:prstGeom prst="line">
            <a:avLst/>
          </a:prstGeom>
          <a:noFill/>
          <a:ln w="50800">
            <a:solidFill>
              <a:srgbClr val="33CC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 smtClean="0">
              <a:solidFill>
                <a:srgbClr val="000000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297143" y="1623625"/>
            <a:ext cx="369732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€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953233" y="3703902"/>
            <a:ext cx="41036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B</a:t>
            </a:r>
            <a:endParaRPr kumimoji="0" lang="en-US" altLang="de-DE" sz="16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6103642" y="4562488"/>
            <a:ext cx="1699183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BENZINMENGE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2201409" y="1724025"/>
            <a:ext cx="496129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KURVE DER VORBEHALTSPREISE FÜR BENZIN,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dirty="0" smtClean="0">
                <a:solidFill>
                  <a:srgbClr val="000000"/>
                </a:solidFill>
              </a:rPr>
              <a:t>NACHFRAGEKURVE NACH BENZIN 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3817760" y="2507018"/>
            <a:ext cx="4078039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€-WERT</a:t>
            </a:r>
            <a:r>
              <a:rPr kumimoji="0" lang="en-US" altLang="de-DE" sz="1600" b="1" i="0" u="none" strike="noStrike" kern="0" cap="none" spc="0" normalizeH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 DES NETTO-NUTZENGEWINNS</a:t>
            </a:r>
          </a:p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600" kern="0" baseline="0" dirty="0" smtClean="0">
                <a:solidFill>
                  <a:srgbClr val="5F5F5F"/>
                </a:solidFill>
              </a:rPr>
              <a:t>KONSUMENTENRENTE</a:t>
            </a:r>
            <a:endParaRPr kumimoji="0" lang="en-US" altLang="de-DE" sz="1600" b="1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>
            <a:off x="1638300" y="2298700"/>
            <a:ext cx="3600449" cy="217805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78" y="2260600"/>
            <a:ext cx="1671712" cy="910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775" y="1993599"/>
            <a:ext cx="1492025" cy="811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176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518" y="1057935"/>
            <a:ext cx="8695857" cy="344146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QUASILINEARE NUTZENFUNKTION UND </a:t>
            </a:r>
            <a:r>
              <a:rPr lang="de-DE" dirty="0" err="1" smtClean="0">
                <a:solidFill>
                  <a:srgbClr val="000000"/>
                </a:solidFill>
              </a:rPr>
              <a:t>rente</a:t>
            </a:r>
            <a:r>
              <a:rPr lang="de-DE" dirty="0" smtClean="0">
                <a:solidFill>
                  <a:srgbClr val="000000"/>
                </a:solidFill>
              </a:rPr>
              <a:t> des </a:t>
            </a:r>
            <a:r>
              <a:rPr lang="de-DE" dirty="0" err="1" smtClean="0">
                <a:solidFill>
                  <a:srgbClr val="000000"/>
                </a:solidFill>
              </a:rPr>
              <a:t>konsumenten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7063" y="1816608"/>
            <a:ext cx="8697417" cy="4523232"/>
          </a:xfrm>
        </p:spPr>
        <p:txBody>
          <a:bodyPr/>
          <a:lstStyle/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DURCH DEN EINKOMMENSEFFEKT UNTERSCHEIDEN SICH DIE VORBEHALTSPREIS-KURVE UND DIE NACHFRAGEKURVE.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QUASILINEARE NUTZENFUNKTIONEN HABEN KEINEN EINKOMMENSEFFEKT, DAHER IST DIE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rente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konsumenten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EIN EXAKTES Maß DES NUTZENGEWINNS.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DIE IN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de-DE" sz="16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ZU MAXIMIERENDE QUASILINEARE NUTZENFUNKTION LAUTET </a:t>
            </a:r>
          </a:p>
          <a:p>
            <a: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UNTER DER NEBENBEDINGUNG (MIT </a:t>
            </a:r>
            <a:r>
              <a:rPr lang="de-DE" sz="1600" b="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600" b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= 1)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MAXIMIERE ALSO </a:t>
            </a:r>
          </a:p>
          <a:p>
            <a:r>
              <a:rPr lang="de-DE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WIR ERHALTEN DIE NACHFRAGEFUNKTION FÜR GUT 1</a:t>
            </a:r>
            <a:endParaRPr lang="de-DE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481" y="3944802"/>
            <a:ext cx="2294304" cy="27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419" y="4714438"/>
            <a:ext cx="1386426" cy="25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860" y="5151353"/>
            <a:ext cx="1741612" cy="2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419" y="5992089"/>
            <a:ext cx="1189940" cy="25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50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871" y="627800"/>
            <a:ext cx="8695857" cy="509022"/>
          </a:xfrm>
        </p:spPr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QUASILINEARE NUTZENFUNKTION UND </a:t>
            </a:r>
            <a:r>
              <a:rPr lang="de-DE" dirty="0" err="1" smtClean="0">
                <a:solidFill>
                  <a:srgbClr val="000000"/>
                </a:solidFill>
              </a:rPr>
              <a:t>rente</a:t>
            </a:r>
            <a:r>
              <a:rPr lang="de-DE" dirty="0" smtClean="0">
                <a:solidFill>
                  <a:srgbClr val="000000"/>
                </a:solidFill>
              </a:rPr>
              <a:t> des </a:t>
            </a:r>
            <a:r>
              <a:rPr lang="de-DE" dirty="0" err="1" smtClean="0">
                <a:solidFill>
                  <a:srgbClr val="000000"/>
                </a:solidFill>
              </a:rPr>
              <a:t>konsumenten</a:t>
            </a:r>
            <a:r>
              <a:rPr lang="de-DE" dirty="0" smtClean="0">
                <a:solidFill>
                  <a:srgbClr val="000000"/>
                </a:solidFill>
              </a:rPr>
              <a:t> - GRAFISCH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EDE-C1C1-4A17-8A67-66AA4FFFB73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Varian: Grundzüge der Mikroökonomik 9. A. De Gruyter Oldenbourg 2016. ISBN 978-3-11-044093-5</a:t>
            </a:r>
            <a:endParaRPr lang="de-DE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1762125" y="1595438"/>
            <a:ext cx="0" cy="3619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1762125" y="5214938"/>
            <a:ext cx="5048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1765300" y="2222500"/>
            <a:ext cx="3111500" cy="2209800"/>
          </a:xfrm>
          <a:prstGeom prst="rtTriangle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2327275" y="3455988"/>
            <a:ext cx="506549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CS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4851400" y="4457700"/>
            <a:ext cx="0" cy="77470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273981" y="1595438"/>
            <a:ext cx="386324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p</a:t>
            </a:r>
            <a:r>
              <a:rPr kumimoji="0" lang="en-US" altLang="de-DE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1</a:t>
            </a:r>
          </a:p>
        </p:txBody>
      </p:sp>
      <p:pic>
        <p:nvPicPr>
          <p:cNvPr id="573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203" y="4150895"/>
            <a:ext cx="287050" cy="28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426" y="5214939"/>
            <a:ext cx="227902" cy="335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k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2933316"/>
              </p:ext>
            </p:extLst>
          </p:nvPr>
        </p:nvGraphicFramePr>
        <p:xfrm>
          <a:off x="6697014" y="5154614"/>
          <a:ext cx="218941" cy="357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03" name="Formel" r:id="rId5" imgW="352492" imgH="524028" progId="Equation.3">
                  <p:embed/>
                </p:oleObj>
              </mc:Choice>
              <mc:Fallback>
                <p:oleObj name="Formel" r:id="rId5" imgW="352492" imgH="524028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014" y="5154614"/>
                        <a:ext cx="218941" cy="3575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1762125" y="2262188"/>
            <a:ext cx="4167188" cy="29527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charset="-128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3226560" y="1379994"/>
            <a:ext cx="2207336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marL="0" marR="0" lvl="0" indent="0" defTabSz="91281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</a:rPr>
              <a:t>NACHFRAGEKURVE</a:t>
            </a:r>
          </a:p>
        </p:txBody>
      </p:sp>
      <p:graphicFrame>
        <p:nvGraphicFramePr>
          <p:cNvPr id="13" name="Objek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4351080"/>
              </p:ext>
            </p:extLst>
          </p:nvPr>
        </p:nvGraphicFramePr>
        <p:xfrm>
          <a:off x="6172200" y="1379995"/>
          <a:ext cx="1374820" cy="339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04" name="Formel" r:id="rId7" imgW="1705087" imgH="400010" progId="Equation.3">
                  <p:embed/>
                </p:oleObj>
              </mc:Choice>
              <mc:Fallback>
                <p:oleObj name="Formel" r:id="rId7" imgW="1705087" imgH="40001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1379995"/>
                        <a:ext cx="1374820" cy="3391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889121"/>
              </p:ext>
            </p:extLst>
          </p:nvPr>
        </p:nvGraphicFramePr>
        <p:xfrm>
          <a:off x="4334239" y="1922854"/>
          <a:ext cx="3178512" cy="457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05" name="Formel" r:id="rId9" imgW="3943395" imgH="638009" progId="Equation.3">
                  <p:embed/>
                </p:oleObj>
              </mc:Choice>
              <mc:Fallback>
                <p:oleObj name="Formel" r:id="rId9" imgW="3943395" imgH="638009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4239" y="1922854"/>
                        <a:ext cx="3178512" cy="457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1920623"/>
              </p:ext>
            </p:extLst>
          </p:nvPr>
        </p:nvGraphicFramePr>
        <p:xfrm>
          <a:off x="4460872" y="2513015"/>
          <a:ext cx="3131054" cy="371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06" name="Formel" r:id="rId11" imgW="3171713" imgH="524028" progId="Equation.3">
                  <p:embed/>
                </p:oleObj>
              </mc:Choice>
              <mc:Fallback>
                <p:oleObj name="Formel" r:id="rId11" imgW="3171713" imgH="524028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0872" y="2513015"/>
                        <a:ext cx="3131054" cy="3718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4460872" y="3111453"/>
            <a:ext cx="5220534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u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1363" indent="-285750" defTabSz="912813">
              <a:spcBef>
                <a:spcPct val="20000"/>
              </a:spcBef>
              <a:buClr>
                <a:schemeClr val="tx1"/>
              </a:buClr>
              <a:buChar char="–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1413" indent="-228600" defTabSz="912813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v"/>
              <a:defRPr sz="3200" b="1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598613" indent="-228600" defTabSz="912813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5813" indent="-228600" defTabSz="912813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AT" altLang="de-DE" sz="1600" dirty="0" smtClean="0"/>
              <a:t>IST GENAU DER NUTZENGEWINN DES KONSUMENTEN AUS DEM KONSUM VON </a:t>
            </a:r>
            <a:r>
              <a:rPr lang="en-US" altLang="ja-JP" sz="1600" dirty="0" smtClean="0"/>
              <a:t>x</a:t>
            </a:r>
            <a:r>
              <a:rPr lang="en-US" altLang="ja-JP" sz="1600" baseline="-25000" dirty="0" smtClean="0"/>
              <a:t>1</a:t>
            </a:r>
            <a:r>
              <a:rPr lang="ja-JP" altLang="en-US" sz="1600" dirty="0" smtClean="0"/>
              <a:t>’ </a:t>
            </a:r>
            <a:r>
              <a:rPr lang="de-AT" altLang="ja-JP" sz="1600" dirty="0" smtClean="0"/>
              <a:t>EINHEITEN DES GUTES </a:t>
            </a:r>
            <a:r>
              <a:rPr lang="en-US" altLang="ja-JP" sz="1600" dirty="0" smtClean="0"/>
              <a:t>1</a:t>
            </a:r>
            <a:r>
              <a:rPr lang="en-US" altLang="ja-JP" sz="1600" dirty="0"/>
              <a:t>.</a:t>
            </a:r>
            <a:endParaRPr lang="en-US" altLang="de-DE" sz="1600" dirty="0"/>
          </a:p>
        </p:txBody>
      </p:sp>
    </p:spTree>
    <p:extLst>
      <p:ext uri="{BB962C8B-B14F-4D97-AF65-F5344CB8AC3E}">
        <p14:creationId xmlns:p14="http://schemas.microsoft.com/office/powerpoint/2010/main" val="392570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_deGruyter_ppt_screen_template_Arial">
  <a:themeElements>
    <a:clrScheme name="deGruyter-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7AD47"/>
      </a:accent1>
      <a:accent2>
        <a:srgbClr val="3F4C6C"/>
      </a:accent2>
      <a:accent3>
        <a:srgbClr val="6C97AE"/>
      </a:accent3>
      <a:accent4>
        <a:srgbClr val="8B5261"/>
      </a:accent4>
      <a:accent5>
        <a:srgbClr val="BDBEBE"/>
      </a:accent5>
      <a:accent6>
        <a:srgbClr val="EB8667"/>
      </a:accent6>
      <a:hlink>
        <a:srgbClr val="595959"/>
      </a:hlink>
      <a:folHlink>
        <a:srgbClr val="3F3F3F"/>
      </a:folHlink>
    </a:clrScheme>
    <a:fontScheme name="DeGruyter_Pitch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Gruyter_Arial" id="{5316AAEB-0FEC-47CB-B364-E3BD361AD818}" vid="{CA220D4E-E32A-42AD-9495-625EF72F7E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1232</Words>
  <Application>Microsoft Office PowerPoint</Application>
  <PresentationFormat>A4-Papier (210x297 mm)</PresentationFormat>
  <Paragraphs>264</Paragraphs>
  <Slides>25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3" baseType="lpstr">
      <vt:lpstr>Times New Roman</vt:lpstr>
      <vt:lpstr>Symbol</vt:lpstr>
      <vt:lpstr>Monotype Sorts</vt:lpstr>
      <vt:lpstr>Arial</vt:lpstr>
      <vt:lpstr>Wingdings 3</vt:lpstr>
      <vt:lpstr>ＭＳ Ｐゴシック</vt:lpstr>
      <vt:lpstr>2015_deGruyter_ppt_screen_template_Arial</vt:lpstr>
      <vt:lpstr>Formel</vt:lpstr>
      <vt:lpstr>14. Kapitel</vt:lpstr>
      <vt:lpstr>Geldmaße für tauschgewinne</vt:lpstr>
      <vt:lpstr>Nutzengewinne ausgedrückt in euro (1) </vt:lpstr>
      <vt:lpstr>Nutzengewinne ausgedrückt in euro (2) </vt:lpstr>
      <vt:lpstr>Nutzengewinne ausgedrückt in euro - grafisch</vt:lpstr>
      <vt:lpstr>KURVE DER VORBEHALTSPREISE UND NACHFRAGEKURVE</vt:lpstr>
      <vt:lpstr>Nutzengewinne ausgedrückt in euro - grafisch</vt:lpstr>
      <vt:lpstr>QUASILINEARE NUTZENFUNKTION UND rente des konsumenten</vt:lpstr>
      <vt:lpstr>QUASILINEARE NUTZENFUNKTION UND rente des konsumenten - GRAFISCH</vt:lpstr>
      <vt:lpstr>PREISÄNDERUNG UND rente des konsumenten (CS)</vt:lpstr>
      <vt:lpstr>KOMPENSATORISCHE VARIATION UND ÄQUIVALENTE VARIATION</vt:lpstr>
      <vt:lpstr>KOMPENSATORISCHE VARIATION, CV - grafisch </vt:lpstr>
      <vt:lpstr>ÄQUIVALENTE variation, EV - grafisch </vt:lpstr>
      <vt:lpstr>Rente des konsumenten, kompensatorische variation und ÄQUIVALENTE VARIATION bei quasilinearen präferenzen (1)</vt:lpstr>
      <vt:lpstr>Rente des konsumenten, kompensatorische variation und ÄQUIVALENTE VARIATION bei quasilinearen präferenzen (2)</vt:lpstr>
      <vt:lpstr>Rente des konsumenten, kompensatorische variation und ÄQUIVALENTE VARIATION bei quasilinearen präferenzen (3)</vt:lpstr>
      <vt:lpstr>Rente des konsumenten, kompensatorische variation und ÄQUIVALENTE VARIATION bei quasilinearen präferenzen (4)</vt:lpstr>
      <vt:lpstr>Rente der produzentin</vt:lpstr>
      <vt:lpstr>Kosten-nutzen analyse </vt:lpstr>
      <vt:lpstr>Produzenten- und konsumentenrente: konkurrenzmarkt</vt:lpstr>
      <vt:lpstr>WOHLFAHRTSVERLUST DURCH MARKTEINGRIFF</vt:lpstr>
      <vt:lpstr>WOHLFAHRTSVERLUST DURCH BESTEUERUNG</vt:lpstr>
      <vt:lpstr>WOHLFAHRTSVERLUST DURCH FESTLEGUNG EINES MINDESTPREISES, </vt:lpstr>
      <vt:lpstr>WOHLFAHRTSVERLUST DURCH FESTLEGUNG EINES HÖCHSTPREISES, ph</vt:lpstr>
      <vt:lpstr>WOHLFAHRTSVERLUST DURCH RATIONIERUNG MIT BEZUGSSCHEINEN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Arial</dc:subject>
  <dc:creator/>
  <cp:keywords>Pitchbook</cp:keywords>
  <cp:lastModifiedBy/>
  <cp:revision>1</cp:revision>
  <dcterms:created xsi:type="dcterms:W3CDTF">2015-03-16T08:37:03Z</dcterms:created>
  <dcterms:modified xsi:type="dcterms:W3CDTF">2016-08-17T08:26:37Z</dcterms:modified>
</cp:coreProperties>
</file>